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312" r:id="rId5"/>
    <p:sldId id="407" r:id="rId6"/>
    <p:sldId id="351" r:id="rId7"/>
    <p:sldId id="352" r:id="rId8"/>
    <p:sldId id="353" r:id="rId9"/>
    <p:sldId id="382" r:id="rId10"/>
    <p:sldId id="381" r:id="rId11"/>
    <p:sldId id="357" r:id="rId12"/>
    <p:sldId id="358" r:id="rId13"/>
    <p:sldId id="359" r:id="rId14"/>
    <p:sldId id="360" r:id="rId15"/>
    <p:sldId id="383" r:id="rId16"/>
    <p:sldId id="361" r:id="rId17"/>
    <p:sldId id="392" r:id="rId18"/>
    <p:sldId id="393" r:id="rId19"/>
    <p:sldId id="394" r:id="rId20"/>
    <p:sldId id="384" r:id="rId21"/>
    <p:sldId id="385" r:id="rId22"/>
    <p:sldId id="362" r:id="rId23"/>
    <p:sldId id="404" r:id="rId24"/>
    <p:sldId id="405" r:id="rId25"/>
    <p:sldId id="406" r:id="rId26"/>
    <p:sldId id="363" r:id="rId27"/>
    <p:sldId id="364" r:id="rId28"/>
    <p:sldId id="365" r:id="rId29"/>
    <p:sldId id="386" r:id="rId30"/>
    <p:sldId id="366" r:id="rId31"/>
    <p:sldId id="367" r:id="rId32"/>
    <p:sldId id="368" r:id="rId33"/>
    <p:sldId id="398" r:id="rId34"/>
    <p:sldId id="399" r:id="rId35"/>
    <p:sldId id="370" r:id="rId36"/>
    <p:sldId id="396" r:id="rId37"/>
    <p:sldId id="397" r:id="rId38"/>
    <p:sldId id="369" r:id="rId39"/>
    <p:sldId id="402" r:id="rId40"/>
    <p:sldId id="403" r:id="rId41"/>
    <p:sldId id="387" r:id="rId42"/>
    <p:sldId id="388" r:id="rId43"/>
    <p:sldId id="408" r:id="rId44"/>
    <p:sldId id="37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F22"/>
    <a:srgbClr val="979797"/>
    <a:srgbClr val="000000"/>
    <a:srgbClr val="0F2F5C"/>
    <a:srgbClr val="D06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5B75CB-F367-4F95-A259-4DA5AC888A3A}" v="98" dt="2021-02-26T01:17:04.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5249" autoAdjust="0"/>
  </p:normalViewPr>
  <p:slideViewPr>
    <p:cSldViewPr snapToGrid="0">
      <p:cViewPr varScale="1">
        <p:scale>
          <a:sx n="75" d="100"/>
          <a:sy n="75" d="100"/>
        </p:scale>
        <p:origin x="936" y="160"/>
      </p:cViewPr>
      <p:guideLst/>
    </p:cSldViewPr>
  </p:slideViewPr>
  <p:outlineViewPr>
    <p:cViewPr>
      <p:scale>
        <a:sx n="33" d="100"/>
        <a:sy n="33" d="100"/>
      </p:scale>
      <p:origin x="0" y="0"/>
    </p:cViewPr>
  </p:outlineViewPr>
  <p:notesTextViewPr>
    <p:cViewPr>
      <p:scale>
        <a:sx n="50" d="100"/>
        <a:sy n="50" d="100"/>
      </p:scale>
      <p:origin x="0" y="0"/>
    </p:cViewPr>
  </p:notesTextViewPr>
  <p:sorterViewPr>
    <p:cViewPr varScale="1">
      <p:scale>
        <a:sx n="100" d="100"/>
        <a:sy n="100" d="100"/>
      </p:scale>
      <p:origin x="0" y="-63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dirty="0"/>
              <a:t>wOBA Error Rate</a:t>
            </a:r>
          </a:p>
        </c:rich>
      </c:tx>
      <c:overlay val="0"/>
      <c:spPr>
        <a:noFill/>
        <a:ln>
          <a:noFill/>
        </a:ln>
      </c:spPr>
    </c:title>
    <c:autoTitleDeleted val="0"/>
    <c:plotArea>
      <c:layout/>
      <c:barChart>
        <c:barDir val="col"/>
        <c:grouping val="clustered"/>
        <c:varyColors val="0"/>
        <c:ser>
          <c:idx val="0"/>
          <c:order val="0"/>
          <c:tx>
            <c:v>Singlearity-PA</c:v>
          </c:tx>
          <c:spPr>
            <a:solidFill>
              <a:srgbClr val="F05F22"/>
            </a:solidFill>
            <a:ln>
              <a:noFill/>
            </a:ln>
          </c:spPr>
          <c:invertIfNegative val="0"/>
          <c:cat>
            <c:strLit>
              <c:ptCount val="1"/>
              <c:pt idx="0">
                <c:v>wOBA</c:v>
              </c:pt>
            </c:strLit>
          </c:cat>
          <c:val>
            <c:numLit>
              <c:formatCode>General</c:formatCode>
              <c:ptCount val="1"/>
              <c:pt idx="0">
                <c:v>0.5091</c:v>
              </c:pt>
            </c:numLit>
          </c:val>
          <c:extLst>
            <c:ext xmlns:c16="http://schemas.microsoft.com/office/drawing/2014/chart" uri="{C3380CC4-5D6E-409C-BE32-E72D297353CC}">
              <c16:uniqueId val="{00000000-202A-4278-B7EB-EAB03E0005A2}"/>
            </c:ext>
          </c:extLst>
        </c:ser>
        <c:ser>
          <c:idx val="1"/>
          <c:order val="1"/>
          <c:tx>
            <c:v>log5</c:v>
          </c:tx>
          <c:spPr>
            <a:solidFill>
              <a:schemeClr val="accent1"/>
            </a:solidFill>
            <a:ln>
              <a:noFill/>
            </a:ln>
          </c:spPr>
          <c:invertIfNegative val="0"/>
          <c:cat>
            <c:strLit>
              <c:ptCount val="1"/>
              <c:pt idx="0">
                <c:v>wOBA</c:v>
              </c:pt>
            </c:strLit>
          </c:cat>
          <c:val>
            <c:numLit>
              <c:formatCode>General</c:formatCode>
              <c:ptCount val="1"/>
              <c:pt idx="0">
                <c:v>0.5151</c:v>
              </c:pt>
            </c:numLit>
          </c:val>
          <c:extLst>
            <c:ext xmlns:c16="http://schemas.microsoft.com/office/drawing/2014/chart" uri="{C3380CC4-5D6E-409C-BE32-E72D297353CC}">
              <c16:uniqueId val="{00000001-202A-4278-B7EB-EAB03E0005A2}"/>
            </c:ext>
          </c:extLst>
        </c:ser>
        <c:ser>
          <c:idx val="2"/>
          <c:order val="2"/>
          <c:tx>
            <c:v>LeagueAverage</c:v>
          </c:tx>
          <c:spPr>
            <a:solidFill>
              <a:srgbClr val="A5A5A5"/>
            </a:solidFill>
            <a:ln>
              <a:noFill/>
            </a:ln>
          </c:spPr>
          <c:invertIfNegative val="0"/>
          <c:cat>
            <c:strLit>
              <c:ptCount val="1"/>
              <c:pt idx="0">
                <c:v>wOBA</c:v>
              </c:pt>
            </c:strLit>
          </c:cat>
          <c:val>
            <c:numLit>
              <c:formatCode>General</c:formatCode>
              <c:ptCount val="1"/>
              <c:pt idx="0">
                <c:v>0.5111</c:v>
              </c:pt>
            </c:numLit>
          </c:val>
          <c:extLst>
            <c:ext xmlns:c16="http://schemas.microsoft.com/office/drawing/2014/chart" uri="{C3380CC4-5D6E-409C-BE32-E72D297353CC}">
              <c16:uniqueId val="{00000002-202A-4278-B7EB-EAB03E0005A2}"/>
            </c:ext>
          </c:extLst>
        </c:ser>
        <c:dLbls>
          <c:showLegendKey val="0"/>
          <c:showVal val="0"/>
          <c:showCatName val="0"/>
          <c:showSerName val="0"/>
          <c:showPercent val="0"/>
          <c:showBubbleSize val="0"/>
        </c:dLbls>
        <c:gapWidth val="219"/>
        <c:overlap val="-27"/>
        <c:axId val="601798976"/>
        <c:axId val="891590048"/>
      </c:barChart>
      <c:valAx>
        <c:axId val="891590048"/>
        <c:scaling>
          <c:orientation val="minMax"/>
        </c:scaling>
        <c:delete val="0"/>
        <c:axPos val="l"/>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a:lstStyle/>
          <a:p>
            <a:pPr>
              <a:defRPr sz="1200"/>
            </a:pPr>
            <a:endParaRPr lang="en-US"/>
          </a:p>
        </c:txPr>
        <c:crossAx val="601798976"/>
        <c:crosses val="autoZero"/>
        <c:crossBetween val="between"/>
      </c:valAx>
      <c:catAx>
        <c:axId val="601798976"/>
        <c:scaling>
          <c:orientation val="minMax"/>
        </c:scaling>
        <c:delete val="1"/>
        <c:axPos val="b"/>
        <c:numFmt formatCode="General" sourceLinked="0"/>
        <c:majorTickMark val="none"/>
        <c:minorTickMark val="none"/>
        <c:tickLblPos val="nextTo"/>
        <c:crossAx val="891590048"/>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330" b="0" i="0" u="none" strike="noStrike" kern="1200" baseline="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a:t>HR Error Rate</a:t>
            </a:r>
          </a:p>
        </c:rich>
      </c:tx>
      <c:overlay val="0"/>
      <c:spPr>
        <a:noFill/>
        <a:ln>
          <a:noFill/>
        </a:ln>
      </c:spPr>
    </c:title>
    <c:autoTitleDeleted val="0"/>
    <c:plotArea>
      <c:layout>
        <c:manualLayout>
          <c:layoutTarget val="inner"/>
          <c:xMode val="edge"/>
          <c:yMode val="edge"/>
          <c:x val="0.24062762932381626"/>
          <c:y val="0.2025683765337685"/>
          <c:w val="0.70288928952208518"/>
          <c:h val="0.72246490354060977"/>
        </c:manualLayout>
      </c:layout>
      <c:barChart>
        <c:barDir val="col"/>
        <c:grouping val="clustered"/>
        <c:varyColors val="0"/>
        <c:ser>
          <c:idx val="0"/>
          <c:order val="0"/>
          <c:tx>
            <c:v>Singlearity-PA</c:v>
          </c:tx>
          <c:spPr>
            <a:solidFill>
              <a:srgbClr val="F05F22"/>
            </a:solidFill>
            <a:ln>
              <a:noFill/>
            </a:ln>
          </c:spPr>
          <c:invertIfNegative val="0"/>
          <c:cat>
            <c:strLit>
              <c:ptCount val="1"/>
            </c:strLit>
          </c:cat>
          <c:val>
            <c:numLit>
              <c:formatCode>General</c:formatCode>
              <c:ptCount val="1"/>
              <c:pt idx="0">
                <c:v>5.4390000000000001E-2</c:v>
              </c:pt>
            </c:numLit>
          </c:val>
          <c:extLst>
            <c:ext xmlns:c16="http://schemas.microsoft.com/office/drawing/2014/chart" uri="{C3380CC4-5D6E-409C-BE32-E72D297353CC}">
              <c16:uniqueId val="{00000000-0DC3-424A-9558-99F27F23C82F}"/>
            </c:ext>
          </c:extLst>
        </c:ser>
        <c:ser>
          <c:idx val="1"/>
          <c:order val="1"/>
          <c:tx>
            <c:v>log5</c:v>
          </c:tx>
          <c:spPr>
            <a:solidFill>
              <a:schemeClr val="accent1"/>
            </a:solidFill>
            <a:ln>
              <a:noFill/>
            </a:ln>
          </c:spPr>
          <c:invertIfNegative val="0"/>
          <c:cat>
            <c:strLit>
              <c:ptCount val="1"/>
            </c:strLit>
          </c:cat>
          <c:val>
            <c:numLit>
              <c:formatCode>General</c:formatCode>
              <c:ptCount val="1"/>
              <c:pt idx="0">
                <c:v>5.867E-2</c:v>
              </c:pt>
            </c:numLit>
          </c:val>
          <c:extLst>
            <c:ext xmlns:c16="http://schemas.microsoft.com/office/drawing/2014/chart" uri="{C3380CC4-5D6E-409C-BE32-E72D297353CC}">
              <c16:uniqueId val="{00000001-0DC3-424A-9558-99F27F23C82F}"/>
            </c:ext>
          </c:extLst>
        </c:ser>
        <c:ser>
          <c:idx val="2"/>
          <c:order val="2"/>
          <c:tx>
            <c:v>LeagueAverage</c:v>
          </c:tx>
          <c:spPr>
            <a:solidFill>
              <a:srgbClr val="A5A5A5"/>
            </a:solidFill>
            <a:ln>
              <a:noFill/>
            </a:ln>
          </c:spPr>
          <c:invertIfNegative val="0"/>
          <c:cat>
            <c:strLit>
              <c:ptCount val="1"/>
            </c:strLit>
          </c:cat>
          <c:val>
            <c:numLit>
              <c:formatCode>General</c:formatCode>
              <c:ptCount val="1"/>
              <c:pt idx="0">
                <c:v>5.6270000000000001E-2</c:v>
              </c:pt>
            </c:numLit>
          </c:val>
          <c:extLst>
            <c:ext xmlns:c16="http://schemas.microsoft.com/office/drawing/2014/chart" uri="{C3380CC4-5D6E-409C-BE32-E72D297353CC}">
              <c16:uniqueId val="{00000002-0DC3-424A-9558-99F27F23C82F}"/>
            </c:ext>
          </c:extLst>
        </c:ser>
        <c:dLbls>
          <c:showLegendKey val="0"/>
          <c:showVal val="0"/>
          <c:showCatName val="0"/>
          <c:showSerName val="0"/>
          <c:showPercent val="0"/>
          <c:showBubbleSize val="0"/>
        </c:dLbls>
        <c:gapWidth val="219"/>
        <c:overlap val="-27"/>
        <c:axId val="680340336"/>
        <c:axId val="891589632"/>
      </c:barChart>
      <c:valAx>
        <c:axId val="891589632"/>
        <c:scaling>
          <c:orientation val="minMax"/>
        </c:scaling>
        <c:delete val="0"/>
        <c:axPos val="l"/>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a:lstStyle/>
          <a:p>
            <a:pPr>
              <a:defRPr sz="1200"/>
            </a:pPr>
            <a:endParaRPr lang="en-US"/>
          </a:p>
        </c:txPr>
        <c:crossAx val="680340336"/>
        <c:crosses val="autoZero"/>
        <c:crossBetween val="between"/>
      </c:valAx>
      <c:catAx>
        <c:axId val="680340336"/>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crossAx val="891589632"/>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330" b="0" i="0" u="none" strike="noStrike" kern="1200" baseline="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a:t>BB Error Rate</a:t>
            </a:r>
          </a:p>
        </c:rich>
      </c:tx>
      <c:overlay val="0"/>
      <c:spPr>
        <a:noFill/>
        <a:ln>
          <a:noFill/>
        </a:ln>
      </c:spPr>
    </c:title>
    <c:autoTitleDeleted val="0"/>
    <c:plotArea>
      <c:layout/>
      <c:barChart>
        <c:barDir val="col"/>
        <c:grouping val="clustered"/>
        <c:varyColors val="0"/>
        <c:ser>
          <c:idx val="0"/>
          <c:order val="0"/>
          <c:tx>
            <c:v>Singlearity-PA</c:v>
          </c:tx>
          <c:spPr>
            <a:solidFill>
              <a:srgbClr val="F05F22"/>
            </a:solidFill>
            <a:ln>
              <a:noFill/>
            </a:ln>
          </c:spPr>
          <c:invertIfNegative val="0"/>
          <c:cat>
            <c:strLit>
              <c:ptCount val="1"/>
            </c:strLit>
          </c:cat>
          <c:val>
            <c:numLit>
              <c:formatCode>General</c:formatCode>
              <c:ptCount val="1"/>
              <c:pt idx="0">
                <c:v>0.1149</c:v>
              </c:pt>
            </c:numLit>
          </c:val>
          <c:extLst>
            <c:ext xmlns:c16="http://schemas.microsoft.com/office/drawing/2014/chart" uri="{C3380CC4-5D6E-409C-BE32-E72D297353CC}">
              <c16:uniqueId val="{00000000-8316-48DA-AB33-85919C8BCB4A}"/>
            </c:ext>
          </c:extLst>
        </c:ser>
        <c:ser>
          <c:idx val="1"/>
          <c:order val="1"/>
          <c:tx>
            <c:v>log5</c:v>
          </c:tx>
          <c:spPr>
            <a:solidFill>
              <a:schemeClr val="accent1"/>
            </a:solidFill>
            <a:ln>
              <a:noFill/>
            </a:ln>
          </c:spPr>
          <c:invertIfNegative val="0"/>
          <c:cat>
            <c:strLit>
              <c:ptCount val="1"/>
            </c:strLit>
          </c:cat>
          <c:val>
            <c:numLit>
              <c:formatCode>General</c:formatCode>
              <c:ptCount val="1"/>
              <c:pt idx="0">
                <c:v>0.1208</c:v>
              </c:pt>
            </c:numLit>
          </c:val>
          <c:extLst>
            <c:ext xmlns:c16="http://schemas.microsoft.com/office/drawing/2014/chart" uri="{C3380CC4-5D6E-409C-BE32-E72D297353CC}">
              <c16:uniqueId val="{00000001-8316-48DA-AB33-85919C8BCB4A}"/>
            </c:ext>
          </c:extLst>
        </c:ser>
        <c:ser>
          <c:idx val="2"/>
          <c:order val="2"/>
          <c:tx>
            <c:v>LeagueAverage</c:v>
          </c:tx>
          <c:spPr>
            <a:solidFill>
              <a:srgbClr val="A5A5A5"/>
            </a:solidFill>
            <a:ln>
              <a:noFill/>
            </a:ln>
          </c:spPr>
          <c:invertIfNegative val="0"/>
          <c:cat>
            <c:strLit>
              <c:ptCount val="1"/>
            </c:strLit>
          </c:cat>
          <c:val>
            <c:numLit>
              <c:formatCode>General</c:formatCode>
              <c:ptCount val="1"/>
              <c:pt idx="0">
                <c:v>0.11840000000000001</c:v>
              </c:pt>
            </c:numLit>
          </c:val>
          <c:extLst>
            <c:ext xmlns:c16="http://schemas.microsoft.com/office/drawing/2014/chart" uri="{C3380CC4-5D6E-409C-BE32-E72D297353CC}">
              <c16:uniqueId val="{00000002-8316-48DA-AB33-85919C8BCB4A}"/>
            </c:ext>
          </c:extLst>
        </c:ser>
        <c:dLbls>
          <c:showLegendKey val="0"/>
          <c:showVal val="0"/>
          <c:showCatName val="0"/>
          <c:showSerName val="0"/>
          <c:showPercent val="0"/>
          <c:showBubbleSize val="0"/>
        </c:dLbls>
        <c:gapWidth val="219"/>
        <c:overlap val="-27"/>
        <c:axId val="680339936"/>
        <c:axId val="891592544"/>
      </c:barChart>
      <c:valAx>
        <c:axId val="891592544"/>
        <c:scaling>
          <c:orientation val="minMax"/>
        </c:scaling>
        <c:delete val="0"/>
        <c:axPos val="l"/>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a:lstStyle/>
          <a:p>
            <a:pPr>
              <a:defRPr sz="1200"/>
            </a:pPr>
            <a:endParaRPr lang="en-US"/>
          </a:p>
        </c:txPr>
        <c:crossAx val="680339936"/>
        <c:crosses val="autoZero"/>
        <c:crossBetween val="between"/>
      </c:valAx>
      <c:catAx>
        <c:axId val="680339936"/>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crossAx val="891592544"/>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330" b="0" i="0" u="none" strike="noStrike" kern="1200" baseline="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BA3C4-6CEC-421F-9B79-857F0203CDAE}" type="datetimeFigureOut">
              <a:rPr lang="en-US" smtClean="0"/>
              <a:t>3/14/21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94EFD-7F47-400F-8DB8-586112B52A3C}" type="slidenum">
              <a:rPr lang="en-US" smtClean="0"/>
              <a:t>‹#›</a:t>
            </a:fld>
            <a:endParaRPr lang="en-US"/>
          </a:p>
        </p:txBody>
      </p:sp>
    </p:spTree>
    <p:extLst>
      <p:ext uri="{BB962C8B-B14F-4D97-AF65-F5344CB8AC3E}">
        <p14:creationId xmlns:p14="http://schemas.microsoft.com/office/powerpoint/2010/main" val="124693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1</a:t>
            </a:fld>
            <a:endParaRPr lang="en-US"/>
          </a:p>
        </p:txBody>
      </p:sp>
    </p:spTree>
    <p:extLst>
      <p:ext uri="{BB962C8B-B14F-4D97-AF65-F5344CB8AC3E}">
        <p14:creationId xmlns:p14="http://schemas.microsoft.com/office/powerpoint/2010/main" val="2039392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42AFC-3D7A-46F4-8E0A-19AEC324E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E4D70-46FB-4284-BE8A-19AFAF50111A}"/>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B44C9BEA-FB26-4002-B801-5BD3F98F2A0C}"/>
              </a:ext>
            </a:extLst>
          </p:cNvPr>
          <p:cNvSpPr txBox="1">
            <a:spLocks noGrp="1"/>
          </p:cNvSpPr>
          <p:nvPr>
            <p:ph type="sldNum" sz="quarter" idx="8"/>
          </p:nvPr>
        </p:nvSpPr>
        <p:spPr/>
        <p:txBody>
          <a:bodyPr/>
          <a:lstStyle/>
          <a:p>
            <a:pPr lvl="0"/>
            <a:fld id="{45D14150-CCDA-4916-9B91-71BED60520F5}" type="slidenum">
              <a:t>10</a:t>
            </a:fld>
            <a:endParaRPr lang="en-US"/>
          </a:p>
        </p:txBody>
      </p:sp>
    </p:spTree>
    <p:extLst>
      <p:ext uri="{BB962C8B-B14F-4D97-AF65-F5344CB8AC3E}">
        <p14:creationId xmlns:p14="http://schemas.microsoft.com/office/powerpoint/2010/main" val="3719243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42AFC-3D7A-46F4-8E0A-19AEC324E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E4D70-46FB-4284-BE8A-19AFAF50111A}"/>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B44C9BEA-FB26-4002-B801-5BD3F98F2A0C}"/>
              </a:ext>
            </a:extLst>
          </p:cNvPr>
          <p:cNvSpPr txBox="1">
            <a:spLocks noGrp="1"/>
          </p:cNvSpPr>
          <p:nvPr>
            <p:ph type="sldNum" sz="quarter" idx="8"/>
          </p:nvPr>
        </p:nvSpPr>
        <p:spPr/>
        <p:txBody>
          <a:bodyPr/>
          <a:lstStyle/>
          <a:p>
            <a:pPr lvl="0"/>
            <a:fld id="{45D14150-CCDA-4916-9B91-71BED60520F5}" type="slidenum">
              <a:t>11</a:t>
            </a:fld>
            <a:endParaRPr lang="en-US"/>
          </a:p>
        </p:txBody>
      </p:sp>
    </p:spTree>
    <p:extLst>
      <p:ext uri="{BB962C8B-B14F-4D97-AF65-F5344CB8AC3E}">
        <p14:creationId xmlns:p14="http://schemas.microsoft.com/office/powerpoint/2010/main" val="154664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42AFC-3D7A-46F4-8E0A-19AEC324E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E4D70-46FB-4284-BE8A-19AFAF50111A}"/>
              </a:ext>
            </a:extLst>
          </p:cNvPr>
          <p:cNvSpPr txBox="1">
            <a:spLocks noGrp="1"/>
          </p:cNvSpPr>
          <p:nvPr>
            <p:ph type="body" sz="quarter" idx="1"/>
          </p:nvPr>
        </p:nvSpPr>
        <p:spPr/>
        <p:txBody>
          <a:bodyPr/>
          <a:lstStyle/>
          <a:p>
            <a:pPr lvl="0"/>
            <a:endParaRPr lang="en-US" sz="2000" dirty="0"/>
          </a:p>
        </p:txBody>
      </p:sp>
      <p:sp>
        <p:nvSpPr>
          <p:cNvPr id="4" name="Slide Number Placeholder 3">
            <a:extLst>
              <a:ext uri="{FF2B5EF4-FFF2-40B4-BE49-F238E27FC236}">
                <a16:creationId xmlns:a16="http://schemas.microsoft.com/office/drawing/2014/main" id="{B44C9BEA-FB26-4002-B801-5BD3F98F2A0C}"/>
              </a:ext>
            </a:extLst>
          </p:cNvPr>
          <p:cNvSpPr txBox="1">
            <a:spLocks noGrp="1"/>
          </p:cNvSpPr>
          <p:nvPr>
            <p:ph type="sldNum" sz="quarter" idx="8"/>
          </p:nvPr>
        </p:nvSpPr>
        <p:spPr/>
        <p:txBody>
          <a:bodyPr/>
          <a:lstStyle/>
          <a:p>
            <a:pPr lvl="0"/>
            <a:fld id="{45D14150-CCDA-4916-9B91-71BED60520F5}" type="slidenum">
              <a:t>12</a:t>
            </a:fld>
            <a:endParaRPr lang="en-US"/>
          </a:p>
        </p:txBody>
      </p:sp>
    </p:spTree>
    <p:extLst>
      <p:ext uri="{BB962C8B-B14F-4D97-AF65-F5344CB8AC3E}">
        <p14:creationId xmlns:p14="http://schemas.microsoft.com/office/powerpoint/2010/main" val="1850365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1C337-7564-4EED-8A2D-7FFA896B3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42B13-697A-41B9-A822-30A047804EFE}"/>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DA26FB64-E31C-44EE-A6DF-5B76B1D6AFF1}"/>
              </a:ext>
            </a:extLst>
          </p:cNvPr>
          <p:cNvSpPr txBox="1">
            <a:spLocks noGrp="1"/>
          </p:cNvSpPr>
          <p:nvPr>
            <p:ph type="sldNum" sz="quarter" idx="8"/>
          </p:nvPr>
        </p:nvSpPr>
        <p:spPr/>
        <p:txBody>
          <a:bodyPr/>
          <a:lstStyle/>
          <a:p>
            <a:pPr lvl="0"/>
            <a:fld id="{3830FBC0-9FDD-4ADC-80D7-99B1AC5225F8}" type="slidenum">
              <a:t>13</a:t>
            </a:fld>
            <a:endParaRPr lang="en-US"/>
          </a:p>
        </p:txBody>
      </p:sp>
    </p:spTree>
    <p:extLst>
      <p:ext uri="{BB962C8B-B14F-4D97-AF65-F5344CB8AC3E}">
        <p14:creationId xmlns:p14="http://schemas.microsoft.com/office/powerpoint/2010/main" val="191312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1C337-7564-4EED-8A2D-7FFA896B3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42B13-697A-41B9-A822-30A047804EFE}"/>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DA26FB64-E31C-44EE-A6DF-5B76B1D6AFF1}"/>
              </a:ext>
            </a:extLst>
          </p:cNvPr>
          <p:cNvSpPr txBox="1">
            <a:spLocks noGrp="1"/>
          </p:cNvSpPr>
          <p:nvPr>
            <p:ph type="sldNum" sz="quarter" idx="8"/>
          </p:nvPr>
        </p:nvSpPr>
        <p:spPr/>
        <p:txBody>
          <a:bodyPr/>
          <a:lstStyle/>
          <a:p>
            <a:pPr lvl="0"/>
            <a:fld id="{3830FBC0-9FDD-4ADC-80D7-99B1AC5225F8}" type="slidenum">
              <a:t>14</a:t>
            </a:fld>
            <a:endParaRPr lang="en-US"/>
          </a:p>
        </p:txBody>
      </p:sp>
    </p:spTree>
    <p:extLst>
      <p:ext uri="{BB962C8B-B14F-4D97-AF65-F5344CB8AC3E}">
        <p14:creationId xmlns:p14="http://schemas.microsoft.com/office/powerpoint/2010/main" val="251374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1C337-7564-4EED-8A2D-7FFA896B3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42B13-697A-41B9-A822-30A047804EFE}"/>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DA26FB64-E31C-44EE-A6DF-5B76B1D6AFF1}"/>
              </a:ext>
            </a:extLst>
          </p:cNvPr>
          <p:cNvSpPr txBox="1">
            <a:spLocks noGrp="1"/>
          </p:cNvSpPr>
          <p:nvPr>
            <p:ph type="sldNum" sz="quarter" idx="8"/>
          </p:nvPr>
        </p:nvSpPr>
        <p:spPr/>
        <p:txBody>
          <a:bodyPr/>
          <a:lstStyle/>
          <a:p>
            <a:pPr lvl="0"/>
            <a:fld id="{3830FBC0-9FDD-4ADC-80D7-99B1AC5225F8}" type="slidenum">
              <a:t>15</a:t>
            </a:fld>
            <a:endParaRPr lang="en-US"/>
          </a:p>
        </p:txBody>
      </p:sp>
    </p:spTree>
    <p:extLst>
      <p:ext uri="{BB962C8B-B14F-4D97-AF65-F5344CB8AC3E}">
        <p14:creationId xmlns:p14="http://schemas.microsoft.com/office/powerpoint/2010/main" val="386651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1C337-7564-4EED-8A2D-7FFA896B3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42B13-697A-41B9-A822-30A047804EFE}"/>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DA26FB64-E31C-44EE-A6DF-5B76B1D6AFF1}"/>
              </a:ext>
            </a:extLst>
          </p:cNvPr>
          <p:cNvSpPr txBox="1">
            <a:spLocks noGrp="1"/>
          </p:cNvSpPr>
          <p:nvPr>
            <p:ph type="sldNum" sz="quarter" idx="8"/>
          </p:nvPr>
        </p:nvSpPr>
        <p:spPr/>
        <p:txBody>
          <a:bodyPr/>
          <a:lstStyle/>
          <a:p>
            <a:pPr lvl="0"/>
            <a:fld id="{3830FBC0-9FDD-4ADC-80D7-99B1AC5225F8}" type="slidenum">
              <a:t>16</a:t>
            </a:fld>
            <a:endParaRPr lang="en-US"/>
          </a:p>
        </p:txBody>
      </p:sp>
    </p:spTree>
    <p:extLst>
      <p:ext uri="{BB962C8B-B14F-4D97-AF65-F5344CB8AC3E}">
        <p14:creationId xmlns:p14="http://schemas.microsoft.com/office/powerpoint/2010/main" val="96051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latin typeface="Arial" pitchFamily="34"/>
              <a:cs typeface="Arial" pitchFamily="34"/>
            </a:endParaRPr>
          </a:p>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17</a:t>
            </a:fld>
            <a:endParaRPr lang="en-US"/>
          </a:p>
        </p:txBody>
      </p:sp>
    </p:spTree>
    <p:extLst>
      <p:ext uri="{BB962C8B-B14F-4D97-AF65-F5344CB8AC3E}">
        <p14:creationId xmlns:p14="http://schemas.microsoft.com/office/powerpoint/2010/main" val="753390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18</a:t>
            </a:fld>
            <a:endParaRPr lang="en-US"/>
          </a:p>
        </p:txBody>
      </p:sp>
    </p:spTree>
    <p:extLst>
      <p:ext uri="{BB962C8B-B14F-4D97-AF65-F5344CB8AC3E}">
        <p14:creationId xmlns:p14="http://schemas.microsoft.com/office/powerpoint/2010/main" val="56632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306186"/>
            <a:endParaRPr lang="en-US" b="1" dirty="0"/>
          </a:p>
          <a:p>
            <a:pPr lvl="0" defTabSz="306186"/>
            <a:endParaRPr lang="en-US" b="1" dirty="0"/>
          </a:p>
          <a:p>
            <a:pPr lvl="0" defTabSz="306186"/>
            <a:r>
              <a:rPr lang="en-US" b="1" dirty="0"/>
              <a:t>Lloyd Shapley invented the concept in 1953 and widely used in economics and game-theory.  </a:t>
            </a:r>
          </a:p>
          <a:p>
            <a:pPr lvl="0" defTabSz="306186"/>
            <a:r>
              <a:rPr lang="en-US" b="1" dirty="0"/>
              <a:t>Shapley won the Nobel Prize in Economics in 1992 for this work.</a:t>
            </a:r>
          </a:p>
          <a:p>
            <a:pPr lvl="0" defTabSz="306186"/>
            <a:r>
              <a:rPr lang="en-US" b="1" dirty="0"/>
              <a:t>Shapley values were recently (2017) applied to AI models to explain a model “from the outside”.</a:t>
            </a:r>
          </a:p>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23</a:t>
            </a:fld>
            <a:endParaRPr lang="en-US"/>
          </a:p>
        </p:txBody>
      </p:sp>
    </p:spTree>
    <p:extLst>
      <p:ext uri="{BB962C8B-B14F-4D97-AF65-F5344CB8AC3E}">
        <p14:creationId xmlns:p14="http://schemas.microsoft.com/office/powerpoint/2010/main" val="368122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2</a:t>
            </a:fld>
            <a:endParaRPr lang="en-US"/>
          </a:p>
        </p:txBody>
      </p:sp>
    </p:spTree>
    <p:extLst>
      <p:ext uri="{BB962C8B-B14F-4D97-AF65-F5344CB8AC3E}">
        <p14:creationId xmlns:p14="http://schemas.microsoft.com/office/powerpoint/2010/main" val="1838511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24</a:t>
            </a:fld>
            <a:endParaRPr lang="en-US"/>
          </a:p>
        </p:txBody>
      </p:sp>
    </p:spTree>
    <p:extLst>
      <p:ext uri="{BB962C8B-B14F-4D97-AF65-F5344CB8AC3E}">
        <p14:creationId xmlns:p14="http://schemas.microsoft.com/office/powerpoint/2010/main" val="323526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25</a:t>
            </a:fld>
            <a:endParaRPr lang="en-US"/>
          </a:p>
        </p:txBody>
      </p:sp>
    </p:spTree>
    <p:extLst>
      <p:ext uri="{BB962C8B-B14F-4D97-AF65-F5344CB8AC3E}">
        <p14:creationId xmlns:p14="http://schemas.microsoft.com/office/powerpoint/2010/main" val="1253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rial" pitchFamily="34"/>
                <a:cs typeface="Arial" pitchFamily="34"/>
              </a:rPr>
              <a:t>PPT:  Add an interesting icon for History and for Limitations </a:t>
            </a:r>
          </a:p>
          <a:p>
            <a:pPr lvl="0"/>
            <a:endParaRPr lang="en-US" dirty="0">
              <a:latin typeface="Arial" pitchFamily="34"/>
              <a:cs typeface="Arial" pitchFamily="34"/>
            </a:endParaRPr>
          </a:p>
          <a:p>
            <a:pPr lvl="0"/>
            <a:r>
              <a:rPr lang="en-US" dirty="0">
                <a:latin typeface="Arial" pitchFamily="34"/>
                <a:cs typeface="Arial" pitchFamily="34"/>
              </a:rPr>
              <a:t>Haechrel uses 365-day average rate-per-plate appearance</a:t>
            </a:r>
            <a:endParaRPr lang="en-US" dirty="0"/>
          </a:p>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26</a:t>
            </a:fld>
            <a:endParaRPr lang="en-US"/>
          </a:p>
        </p:txBody>
      </p:sp>
    </p:spTree>
    <p:extLst>
      <p:ext uri="{BB962C8B-B14F-4D97-AF65-F5344CB8AC3E}">
        <p14:creationId xmlns:p14="http://schemas.microsoft.com/office/powerpoint/2010/main" val="3108489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PPT: Can you add a graphic like ”warning” or “limitations” to the “But:” section</a:t>
            </a:r>
          </a:p>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28</a:t>
            </a:fld>
            <a:endParaRPr lang="en-US"/>
          </a:p>
        </p:txBody>
      </p:sp>
    </p:spTree>
    <p:extLst>
      <p:ext uri="{BB962C8B-B14F-4D97-AF65-F5344CB8AC3E}">
        <p14:creationId xmlns:p14="http://schemas.microsoft.com/office/powerpoint/2010/main" val="869496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endParaRPr lang="en-US" dirty="0"/>
          </a:p>
          <a:p>
            <a:pPr lvl="0"/>
            <a:endParaRPr lang="en-US" dirty="0"/>
          </a:p>
          <a:p>
            <a:pPr lvl="0"/>
            <a:r>
              <a:rPr lang="en-US" dirty="0"/>
              <a:t>Baserunning assumptions (detailed in https://github.com/singlearity-sports/singlearity-R/blob/master/markov/tmatrix_std.R):</a:t>
            </a:r>
          </a:p>
          <a:p>
            <a:pPr lvl="0"/>
            <a:r>
              <a:rPr lang="en-US" dirty="0"/>
              <a:t>Error - 85% are 1 base error and 15% are 2 base error</a:t>
            </a:r>
          </a:p>
          <a:p>
            <a:pPr lvl="0"/>
            <a:r>
              <a:rPr lang="en-US" dirty="0"/>
              <a:t>Runner on 1B goes to 3B on a single 30% of the time</a:t>
            </a:r>
          </a:p>
          <a:p>
            <a:pPr lvl="0"/>
            <a:r>
              <a:rPr lang="en-US" dirty="0"/>
              <a:t>Run on 2B scores on a single 38% of the time</a:t>
            </a:r>
          </a:p>
          <a:p>
            <a:pPr lvl="0"/>
            <a:r>
              <a:rPr lang="en-US" dirty="0"/>
              <a:t>Runner on 2B goes to 3B 25% of the time on a field out.</a:t>
            </a:r>
          </a:p>
          <a:p>
            <a:pPr lvl="0"/>
            <a:endParaRPr lang="en-US" dirty="0"/>
          </a:p>
          <a:p>
            <a:pPr lvl="0"/>
            <a:endParaRPr lang="en-US" dirty="0"/>
          </a:p>
          <a:p>
            <a:pPr lvl="0"/>
            <a:r>
              <a:rPr lang="en-US" dirty="0"/>
              <a:t>We assume that 85% of the errors are one-base errors and the remaining 15% are two-base errors.</a:t>
            </a:r>
          </a:p>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29</a:t>
            </a:fld>
            <a:endParaRPr lang="en-US"/>
          </a:p>
        </p:txBody>
      </p:sp>
    </p:spTree>
    <p:extLst>
      <p:ext uri="{BB962C8B-B14F-4D97-AF65-F5344CB8AC3E}">
        <p14:creationId xmlns:p14="http://schemas.microsoft.com/office/powerpoint/2010/main" val="2429540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endParaRPr lang="en-US" dirty="0"/>
          </a:p>
          <a:p>
            <a:pPr lvl="0"/>
            <a:endParaRPr lang="en-US" dirty="0"/>
          </a:p>
          <a:p>
            <a:pPr lvl="0"/>
            <a:r>
              <a:rPr lang="en-US" dirty="0"/>
              <a:t>Baserunning assumptions (detailed in https://github.com/singlearity-sports/singlearity-R/blob/master/markov/tmatrix_std.R):</a:t>
            </a:r>
          </a:p>
          <a:p>
            <a:pPr lvl="0"/>
            <a:r>
              <a:rPr lang="en-US" dirty="0"/>
              <a:t>Error - 85% are 1 base error and 15% are 2 base error</a:t>
            </a:r>
          </a:p>
          <a:p>
            <a:pPr lvl="0"/>
            <a:r>
              <a:rPr lang="en-US" dirty="0"/>
              <a:t>Runner on 1B goes to 3B on a single 30% of the time</a:t>
            </a:r>
          </a:p>
          <a:p>
            <a:pPr lvl="0"/>
            <a:r>
              <a:rPr lang="en-US" dirty="0"/>
              <a:t>Run on 2B scores on a single 38% of the time</a:t>
            </a:r>
          </a:p>
          <a:p>
            <a:pPr lvl="0"/>
            <a:r>
              <a:rPr lang="en-US" dirty="0"/>
              <a:t>Runner on 2B goes to 3B 25% of the time on a field out.</a:t>
            </a:r>
          </a:p>
          <a:p>
            <a:pPr lvl="0"/>
            <a:endParaRPr lang="en-US" dirty="0"/>
          </a:p>
          <a:p>
            <a:pPr lvl="0"/>
            <a:endParaRPr lang="en-US" dirty="0"/>
          </a:p>
          <a:p>
            <a:pPr lvl="0"/>
            <a:r>
              <a:rPr lang="en-US" dirty="0"/>
              <a:t>We assume that 85% of the errors are one-base errors and the remaining 15% are two-base errors.</a:t>
            </a:r>
          </a:p>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30</a:t>
            </a:fld>
            <a:endParaRPr lang="en-US"/>
          </a:p>
        </p:txBody>
      </p:sp>
    </p:spTree>
    <p:extLst>
      <p:ext uri="{BB962C8B-B14F-4D97-AF65-F5344CB8AC3E}">
        <p14:creationId xmlns:p14="http://schemas.microsoft.com/office/powerpoint/2010/main" val="21132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endParaRPr lang="en-US" dirty="0"/>
          </a:p>
          <a:p>
            <a:pPr lvl="0"/>
            <a:endParaRPr lang="en-US" dirty="0"/>
          </a:p>
          <a:p>
            <a:pPr lvl="0"/>
            <a:r>
              <a:rPr lang="en-US" dirty="0"/>
              <a:t>Baserunning assumptions (detailed in https://github.com/singlearity-sports/singlearity-R/blob/master/markov/tmatrix_std.R):</a:t>
            </a:r>
          </a:p>
          <a:p>
            <a:pPr lvl="0"/>
            <a:r>
              <a:rPr lang="en-US" dirty="0"/>
              <a:t>Error - 85% are 1 base error and 15% are 2 base error</a:t>
            </a:r>
          </a:p>
          <a:p>
            <a:pPr lvl="0"/>
            <a:r>
              <a:rPr lang="en-US" dirty="0"/>
              <a:t>Runner on 1B goes to 3B on a single 30% of the time</a:t>
            </a:r>
          </a:p>
          <a:p>
            <a:pPr lvl="0"/>
            <a:r>
              <a:rPr lang="en-US" dirty="0"/>
              <a:t>Run on 2B scores on a single 38% of the time</a:t>
            </a:r>
          </a:p>
          <a:p>
            <a:pPr lvl="0"/>
            <a:r>
              <a:rPr lang="en-US" dirty="0"/>
              <a:t>Runner on 2B goes to 3B 25% of the time on a field out.</a:t>
            </a:r>
          </a:p>
          <a:p>
            <a:pPr lvl="0"/>
            <a:endParaRPr lang="en-US" dirty="0"/>
          </a:p>
          <a:p>
            <a:pPr lvl="0"/>
            <a:endParaRPr lang="en-US" dirty="0"/>
          </a:p>
          <a:p>
            <a:pPr lvl="0"/>
            <a:r>
              <a:rPr lang="en-US" dirty="0"/>
              <a:t>We assume that 85% of the errors are one-base errors and the remaining 15% are two-base errors.</a:t>
            </a:r>
          </a:p>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31</a:t>
            </a:fld>
            <a:endParaRPr lang="en-US"/>
          </a:p>
        </p:txBody>
      </p:sp>
    </p:spTree>
    <p:extLst>
      <p:ext uri="{BB962C8B-B14F-4D97-AF65-F5344CB8AC3E}">
        <p14:creationId xmlns:p14="http://schemas.microsoft.com/office/powerpoint/2010/main" val="2224895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32</a:t>
            </a:fld>
            <a:endParaRPr lang="en-US"/>
          </a:p>
        </p:txBody>
      </p:sp>
    </p:spTree>
    <p:extLst>
      <p:ext uri="{BB962C8B-B14F-4D97-AF65-F5344CB8AC3E}">
        <p14:creationId xmlns:p14="http://schemas.microsoft.com/office/powerpoint/2010/main" val="3254541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33</a:t>
            </a:fld>
            <a:endParaRPr lang="en-US"/>
          </a:p>
        </p:txBody>
      </p:sp>
    </p:spTree>
    <p:extLst>
      <p:ext uri="{BB962C8B-B14F-4D97-AF65-F5344CB8AC3E}">
        <p14:creationId xmlns:p14="http://schemas.microsoft.com/office/powerpoint/2010/main" val="3397701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34</a:t>
            </a:fld>
            <a:endParaRPr lang="en-US"/>
          </a:p>
        </p:txBody>
      </p:sp>
    </p:spTree>
    <p:extLst>
      <p:ext uri="{BB962C8B-B14F-4D97-AF65-F5344CB8AC3E}">
        <p14:creationId xmlns:p14="http://schemas.microsoft.com/office/powerpoint/2010/main" val="324057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3</a:t>
            </a:fld>
            <a:endParaRPr lang="en-US"/>
          </a:p>
        </p:txBody>
      </p:sp>
    </p:spTree>
    <p:extLst>
      <p:ext uri="{BB962C8B-B14F-4D97-AF65-F5344CB8AC3E}">
        <p14:creationId xmlns:p14="http://schemas.microsoft.com/office/powerpoint/2010/main" val="1159797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35</a:t>
            </a:fld>
            <a:endParaRPr lang="en-US"/>
          </a:p>
        </p:txBody>
      </p:sp>
    </p:spTree>
    <p:extLst>
      <p:ext uri="{BB962C8B-B14F-4D97-AF65-F5344CB8AC3E}">
        <p14:creationId xmlns:p14="http://schemas.microsoft.com/office/powerpoint/2010/main" val="3266587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36</a:t>
            </a:fld>
            <a:endParaRPr lang="en-US"/>
          </a:p>
        </p:txBody>
      </p:sp>
    </p:spTree>
    <p:extLst>
      <p:ext uri="{BB962C8B-B14F-4D97-AF65-F5344CB8AC3E}">
        <p14:creationId xmlns:p14="http://schemas.microsoft.com/office/powerpoint/2010/main" val="1267183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37</a:t>
            </a:fld>
            <a:endParaRPr lang="en-US"/>
          </a:p>
        </p:txBody>
      </p:sp>
    </p:spTree>
    <p:extLst>
      <p:ext uri="{BB962C8B-B14F-4D97-AF65-F5344CB8AC3E}">
        <p14:creationId xmlns:p14="http://schemas.microsoft.com/office/powerpoint/2010/main" val="736763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38</a:t>
            </a:fld>
            <a:endParaRPr lang="en-US"/>
          </a:p>
        </p:txBody>
      </p:sp>
    </p:spTree>
    <p:extLst>
      <p:ext uri="{BB962C8B-B14F-4D97-AF65-F5344CB8AC3E}">
        <p14:creationId xmlns:p14="http://schemas.microsoft.com/office/powerpoint/2010/main" val="4194228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39</a:t>
            </a:fld>
            <a:endParaRPr lang="en-US"/>
          </a:p>
        </p:txBody>
      </p:sp>
    </p:spTree>
    <p:extLst>
      <p:ext uri="{BB962C8B-B14F-4D97-AF65-F5344CB8AC3E}">
        <p14:creationId xmlns:p14="http://schemas.microsoft.com/office/powerpoint/2010/main" val="1680896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41</a:t>
            </a:fld>
            <a:endParaRPr lang="en-US"/>
          </a:p>
        </p:txBody>
      </p:sp>
    </p:spTree>
    <p:extLst>
      <p:ext uri="{BB962C8B-B14F-4D97-AF65-F5344CB8AC3E}">
        <p14:creationId xmlns:p14="http://schemas.microsoft.com/office/powerpoint/2010/main" val="232823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4</a:t>
            </a:fld>
            <a:endParaRPr lang="en-US"/>
          </a:p>
        </p:txBody>
      </p:sp>
    </p:spTree>
    <p:extLst>
      <p:ext uri="{BB962C8B-B14F-4D97-AF65-F5344CB8AC3E}">
        <p14:creationId xmlns:p14="http://schemas.microsoft.com/office/powerpoint/2010/main" val="333294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latin typeface="Arial" pitchFamily="34"/>
              <a:cs typeface="Arial" pitchFamily="34"/>
            </a:endParaRPr>
          </a:p>
          <a:p>
            <a:pPr lvl="0"/>
            <a:r>
              <a:rPr lang="en-US" dirty="0">
                <a:latin typeface="Arial" pitchFamily="34"/>
                <a:cs typeface="Arial" pitchFamily="34"/>
              </a:rPr>
              <a:t>Haechrel uses 365-day average rate-per-plate appearance</a:t>
            </a:r>
            <a:endParaRPr lang="en-US" dirty="0"/>
          </a:p>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5</a:t>
            </a:fld>
            <a:endParaRPr lang="en-US"/>
          </a:p>
        </p:txBody>
      </p:sp>
    </p:spTree>
    <p:extLst>
      <p:ext uri="{BB962C8B-B14F-4D97-AF65-F5344CB8AC3E}">
        <p14:creationId xmlns:p14="http://schemas.microsoft.com/office/powerpoint/2010/main" val="40579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latin typeface="Arial" pitchFamily="34"/>
              <a:cs typeface="Arial" pitchFamily="34"/>
            </a:endParaRPr>
          </a:p>
        </p:txBody>
      </p:sp>
      <p:sp>
        <p:nvSpPr>
          <p:cNvPr id="4" name="Slide Number Placeholder 3"/>
          <p:cNvSpPr>
            <a:spLocks noGrp="1"/>
          </p:cNvSpPr>
          <p:nvPr>
            <p:ph type="sldNum" sz="quarter" idx="5"/>
          </p:nvPr>
        </p:nvSpPr>
        <p:spPr/>
        <p:txBody>
          <a:bodyPr/>
          <a:lstStyle/>
          <a:p>
            <a:fld id="{CA794EFD-7F47-400F-8DB8-586112B52A3C}" type="slidenum">
              <a:rPr lang="en-US" smtClean="0"/>
              <a:t>6</a:t>
            </a:fld>
            <a:endParaRPr lang="en-US"/>
          </a:p>
        </p:txBody>
      </p:sp>
    </p:spTree>
    <p:extLst>
      <p:ext uri="{BB962C8B-B14F-4D97-AF65-F5344CB8AC3E}">
        <p14:creationId xmlns:p14="http://schemas.microsoft.com/office/powerpoint/2010/main" val="353276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1C337-7564-4EED-8A2D-7FFA896B3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42B13-697A-41B9-A822-30A047804EFE}"/>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DA26FB64-E31C-44EE-A6DF-5B76B1D6AFF1}"/>
              </a:ext>
            </a:extLst>
          </p:cNvPr>
          <p:cNvSpPr txBox="1">
            <a:spLocks noGrp="1"/>
          </p:cNvSpPr>
          <p:nvPr>
            <p:ph type="sldNum" sz="quarter" idx="8"/>
          </p:nvPr>
        </p:nvSpPr>
        <p:spPr/>
        <p:txBody>
          <a:bodyPr/>
          <a:lstStyle/>
          <a:p>
            <a:pPr lvl="0"/>
            <a:fld id="{3830FBC0-9FDD-4ADC-80D7-99B1AC5225F8}" type="slidenum">
              <a:t>7</a:t>
            </a:fld>
            <a:endParaRPr lang="en-US"/>
          </a:p>
        </p:txBody>
      </p:sp>
    </p:spTree>
    <p:extLst>
      <p:ext uri="{BB962C8B-B14F-4D97-AF65-F5344CB8AC3E}">
        <p14:creationId xmlns:p14="http://schemas.microsoft.com/office/powerpoint/2010/main" val="429178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solidFill>
                  <a:srgbClr val="000000"/>
                </a:solidFill>
                <a:uFillTx/>
                <a:latin typeface="Arial" pitchFamily="34"/>
                <a:cs typeface="Arial" pitchFamily="34"/>
              </a:rPr>
              <a:t>Used categorical cross-entropy as the loss function so that the neural network learned to accurately predict the probabilities of the 21 different PA outcomes.</a:t>
            </a:r>
          </a:p>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8</a:t>
            </a:fld>
            <a:endParaRPr lang="en-US"/>
          </a:p>
        </p:txBody>
      </p:sp>
    </p:spTree>
    <p:extLst>
      <p:ext uri="{BB962C8B-B14F-4D97-AF65-F5344CB8AC3E}">
        <p14:creationId xmlns:p14="http://schemas.microsoft.com/office/powerpoint/2010/main" val="242501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r>
              <a:rPr lang="en-US" dirty="0"/>
              <a:t>Batter and Pitcher historical stats used are:</a:t>
            </a:r>
          </a:p>
          <a:p>
            <a:pPr lvl="0"/>
            <a:r>
              <a:rPr lang="en-US" dirty="0"/>
              <a:t>(1)# of PA</a:t>
            </a:r>
          </a:p>
          <a:p>
            <a:pPr lvl="0"/>
            <a:r>
              <a:rPr lang="en-US" dirty="0"/>
              <a:t>(10)Rates per PA for: 1B, 2B, 3B, HR, BB, IBB, HBP, GDP, SO, SF, SH</a:t>
            </a:r>
          </a:p>
          <a:p>
            <a:pPr lvl="0"/>
            <a:r>
              <a:rPr lang="en-US" dirty="0"/>
              <a:t>(1) wOBA</a:t>
            </a:r>
          </a:p>
          <a:p>
            <a:pPr lvl="0"/>
            <a:r>
              <a:rPr lang="en-US" dirty="0"/>
              <a:t>(1) Average park factor of PAs</a:t>
            </a:r>
          </a:p>
          <a:p>
            <a:pPr lvl="0"/>
            <a:r>
              <a:rPr lang="en-US" dirty="0"/>
              <a:t>(1) Imputed </a:t>
            </a:r>
          </a:p>
          <a:p>
            <a:pPr lvl="0"/>
            <a:endParaRPr lang="en-US" dirty="0"/>
          </a:p>
          <a:p>
            <a:pPr lvl="0"/>
            <a:r>
              <a:rPr lang="en-US" dirty="0"/>
              <a:t>Batter and pitcher recent stats used are:</a:t>
            </a:r>
          </a:p>
          <a:p>
            <a:pPr lvl="0"/>
            <a:r>
              <a:rPr lang="en-US" dirty="0"/>
              <a:t>(1) # of PA </a:t>
            </a:r>
          </a:p>
          <a:p>
            <a:pPr lvl="0"/>
            <a:r>
              <a:rPr lang="en-US" dirty="0"/>
              <a:t>(5) Rates per PA for: 1B, 2B, HR, BB, SO</a:t>
            </a:r>
          </a:p>
          <a:p>
            <a:pPr lvl="0"/>
            <a:r>
              <a:rPr lang="en-US" dirty="0"/>
              <a:t>(1) wOBA</a:t>
            </a:r>
          </a:p>
          <a:p>
            <a:pPr lvl="0"/>
            <a:r>
              <a:rPr lang="en-US" dirty="0"/>
              <a:t>(1) Average park factor of PAs</a:t>
            </a:r>
          </a:p>
          <a:p>
            <a:pPr marL="342900" lvl="0" indent="-342900">
              <a:buSzPct val="100000"/>
              <a:buAutoNum type="arabicParenBoth"/>
            </a:pPr>
            <a:r>
              <a:rPr lang="en-US" dirty="0"/>
              <a:t>Imputed </a:t>
            </a:r>
          </a:p>
          <a:p>
            <a:pPr marL="342900" lvl="0" indent="-342900">
              <a:buSzPct val="100000"/>
              <a:buAutoNum type="arabicParenBoth"/>
            </a:pPr>
            <a:endParaRPr lang="en-US" dirty="0"/>
          </a:p>
          <a:p>
            <a:pPr lvl="0"/>
            <a:r>
              <a:rPr lang="en-US" dirty="0"/>
              <a:t>Batter/Pitcher head-to-head stats used are:</a:t>
            </a:r>
          </a:p>
          <a:p>
            <a:pPr lvl="0"/>
            <a:r>
              <a:rPr lang="en-US" dirty="0"/>
              <a:t>(1) # of PA</a:t>
            </a:r>
          </a:p>
          <a:p>
            <a:pPr lvl="0"/>
            <a:r>
              <a:rPr lang="en-US" dirty="0"/>
              <a:t>(5) Rates per PA for: 1B, 2B, HR, BB, SO</a:t>
            </a:r>
          </a:p>
          <a:p>
            <a:pPr lvl="0"/>
            <a:r>
              <a:rPr lang="en-US" dirty="0"/>
              <a:t>(1) wOBA</a:t>
            </a:r>
          </a:p>
          <a:p>
            <a:pPr lvl="0"/>
            <a:r>
              <a:rPr lang="en-US" dirty="0"/>
              <a:t>(1) Imputed </a:t>
            </a:r>
          </a:p>
          <a:p>
            <a:pPr lvl="0"/>
            <a:endParaRPr lang="en-US" dirty="0"/>
          </a:p>
          <a:p>
            <a:pPr lvl="0"/>
            <a:r>
              <a:rPr lang="en-US" dirty="0"/>
              <a:t>Park factor stats used are:</a:t>
            </a:r>
          </a:p>
          <a:p>
            <a:pPr lvl="0"/>
            <a:r>
              <a:rPr lang="en-US" dirty="0"/>
              <a:t>(4) ESPN ballpark factors values averaged over the last 3 years for 1B, 2B, 3B, HR</a:t>
            </a:r>
          </a:p>
          <a:p>
            <a:pPr lvl="0"/>
            <a:endParaRPr lang="en-US" dirty="0"/>
          </a:p>
          <a:p>
            <a:pPr lvl="0"/>
            <a:r>
              <a:rPr lang="en-US" dirty="0"/>
              <a:t>Platoon stats used are:</a:t>
            </a:r>
          </a:p>
          <a:p>
            <a:pPr marL="342900" lvl="0" indent="-342900">
              <a:buSzPct val="100000"/>
              <a:buAutoNum type="arabicParenBoth"/>
            </a:pPr>
            <a:r>
              <a:rPr lang="en-US" dirty="0"/>
              <a:t>Lefty/Righty matchup</a:t>
            </a:r>
          </a:p>
          <a:p>
            <a:pPr lvl="0"/>
            <a:r>
              <a:rPr lang="en-US" dirty="0"/>
              <a:t>(1) # of batter PA against this handed pitcher</a:t>
            </a:r>
          </a:p>
          <a:p>
            <a:pPr lvl="0"/>
            <a:r>
              <a:rPr lang="en-US" dirty="0"/>
              <a:t>(1) Batter's wOBA against this handed pitcher</a:t>
            </a:r>
          </a:p>
          <a:p>
            <a:pPr lvl="0"/>
            <a:r>
              <a:rPr lang="en-US" dirty="0"/>
              <a:t>(1) # of pitcher PA against this handed batter</a:t>
            </a:r>
          </a:p>
          <a:p>
            <a:pPr marL="342900" lvl="0" indent="-342900">
              <a:buSzPct val="100000"/>
              <a:buAutoNum type="arabicParenBoth"/>
            </a:pPr>
            <a:r>
              <a:rPr lang="en-US" dirty="0"/>
              <a:t>Pitcher’s wOBA against this handed batter </a:t>
            </a:r>
          </a:p>
          <a:p>
            <a:pPr marL="342900" lvl="0" indent="-342900">
              <a:buSzPct val="100000"/>
              <a:buAutoNum type="arabicParenBoth"/>
            </a:pPr>
            <a:endParaRPr lang="en-US" dirty="0"/>
          </a:p>
          <a:p>
            <a:pPr lvl="0"/>
            <a:r>
              <a:rPr lang="en-US" dirty="0"/>
              <a:t>In several categories, we include an imputed” input (of type Boolean) which indicates whether the number of PAs in this category met the minimum required value.  The minimum values are 40 PAs for batter and pitcher historical data,  20 PAs for batter and pitcher recent data, and 10 PAs for batter and pitcher head-to-head data.  If the minimum number of PAs are not met for a category, we impute all values in the category using league averages. </a:t>
            </a:r>
          </a:p>
          <a:p>
            <a:endParaRPr lang="en-US" dirty="0"/>
          </a:p>
        </p:txBody>
      </p:sp>
      <p:sp>
        <p:nvSpPr>
          <p:cNvPr id="4" name="Slide Number Placeholder 3"/>
          <p:cNvSpPr>
            <a:spLocks noGrp="1"/>
          </p:cNvSpPr>
          <p:nvPr>
            <p:ph type="sldNum" sz="quarter" idx="5"/>
          </p:nvPr>
        </p:nvSpPr>
        <p:spPr/>
        <p:txBody>
          <a:bodyPr/>
          <a:lstStyle/>
          <a:p>
            <a:fld id="{CA794EFD-7F47-400F-8DB8-586112B52A3C}" type="slidenum">
              <a:rPr lang="en-US" smtClean="0"/>
              <a:t>9</a:t>
            </a:fld>
            <a:endParaRPr lang="en-US"/>
          </a:p>
        </p:txBody>
      </p:sp>
    </p:spTree>
    <p:extLst>
      <p:ext uri="{BB962C8B-B14F-4D97-AF65-F5344CB8AC3E}">
        <p14:creationId xmlns:p14="http://schemas.microsoft.com/office/powerpoint/2010/main" val="380695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CF3C-A840-44A9-8FC1-F36B36743B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8BA3C-EEF0-4309-9E26-31057C1F0C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20C6E8-8663-4D04-9E8C-E66B07A10436}"/>
              </a:ext>
            </a:extLst>
          </p:cNvPr>
          <p:cNvSpPr>
            <a:spLocks noGrp="1"/>
          </p:cNvSpPr>
          <p:nvPr>
            <p:ph type="dt" sz="half" idx="10"/>
          </p:nvPr>
        </p:nvSpPr>
        <p:spPr/>
        <p:txBody>
          <a:bodyPr/>
          <a:lstStyle/>
          <a:p>
            <a:fld id="{934BADB1-1C9D-4BA7-A61C-E35639FECC90}" type="datetimeFigureOut">
              <a:rPr lang="en-US" smtClean="0"/>
              <a:t>3/14/21</a:t>
            </a:fld>
            <a:endParaRPr lang="en-US"/>
          </a:p>
        </p:txBody>
      </p:sp>
      <p:sp>
        <p:nvSpPr>
          <p:cNvPr id="5" name="Footer Placeholder 4">
            <a:extLst>
              <a:ext uri="{FF2B5EF4-FFF2-40B4-BE49-F238E27FC236}">
                <a16:creationId xmlns:a16="http://schemas.microsoft.com/office/drawing/2014/main" id="{6DA1EC6C-99B1-46F0-BC0F-201A2258D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E9EC4-0266-48FA-81CE-3A4AAF6F9028}"/>
              </a:ext>
            </a:extLst>
          </p:cNvPr>
          <p:cNvSpPr>
            <a:spLocks noGrp="1"/>
          </p:cNvSpPr>
          <p:nvPr>
            <p:ph type="sldNum" sz="quarter" idx="12"/>
          </p:nvPr>
        </p:nvSpPr>
        <p:spPr/>
        <p:txBody>
          <a:bodyPr/>
          <a:lstStyle/>
          <a:p>
            <a:fld id="{1AE8048F-000A-429E-ACD5-959A8F048C71}" type="slidenum">
              <a:rPr lang="en-US" smtClean="0"/>
              <a:t>‹#›</a:t>
            </a:fld>
            <a:endParaRPr lang="en-US"/>
          </a:p>
        </p:txBody>
      </p:sp>
    </p:spTree>
    <p:extLst>
      <p:ext uri="{BB962C8B-B14F-4D97-AF65-F5344CB8AC3E}">
        <p14:creationId xmlns:p14="http://schemas.microsoft.com/office/powerpoint/2010/main" val="27641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43ED-F5DE-4F06-BDE3-F83896FA3C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FA754-7622-4D87-97BE-6BABA43FBF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FCDC0-7548-4408-8523-2FDBE7236E2F}"/>
              </a:ext>
            </a:extLst>
          </p:cNvPr>
          <p:cNvSpPr>
            <a:spLocks noGrp="1"/>
          </p:cNvSpPr>
          <p:nvPr>
            <p:ph type="dt" sz="half" idx="10"/>
          </p:nvPr>
        </p:nvSpPr>
        <p:spPr/>
        <p:txBody>
          <a:bodyPr/>
          <a:lstStyle/>
          <a:p>
            <a:fld id="{934BADB1-1C9D-4BA7-A61C-E35639FECC90}" type="datetimeFigureOut">
              <a:rPr lang="en-US" smtClean="0"/>
              <a:t>3/14/21</a:t>
            </a:fld>
            <a:endParaRPr lang="en-US"/>
          </a:p>
        </p:txBody>
      </p:sp>
      <p:sp>
        <p:nvSpPr>
          <p:cNvPr id="5" name="Footer Placeholder 4">
            <a:extLst>
              <a:ext uri="{FF2B5EF4-FFF2-40B4-BE49-F238E27FC236}">
                <a16:creationId xmlns:a16="http://schemas.microsoft.com/office/drawing/2014/main" id="{29DB70EF-5BF4-4FB6-9138-1CB41F1D3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F76FA-FA32-41B9-9E21-AC42D8DF9D9F}"/>
              </a:ext>
            </a:extLst>
          </p:cNvPr>
          <p:cNvSpPr>
            <a:spLocks noGrp="1"/>
          </p:cNvSpPr>
          <p:nvPr>
            <p:ph type="sldNum" sz="quarter" idx="12"/>
          </p:nvPr>
        </p:nvSpPr>
        <p:spPr/>
        <p:txBody>
          <a:bodyPr/>
          <a:lstStyle/>
          <a:p>
            <a:fld id="{1AE8048F-000A-429E-ACD5-959A8F048C71}" type="slidenum">
              <a:rPr lang="en-US" smtClean="0"/>
              <a:t>‹#›</a:t>
            </a:fld>
            <a:endParaRPr lang="en-US"/>
          </a:p>
        </p:txBody>
      </p:sp>
    </p:spTree>
    <p:extLst>
      <p:ext uri="{BB962C8B-B14F-4D97-AF65-F5344CB8AC3E}">
        <p14:creationId xmlns:p14="http://schemas.microsoft.com/office/powerpoint/2010/main" val="190263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77FC1-47D8-4587-AEE6-2D2785BC19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D5ECE7-2094-4079-81EF-06C6AE533D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14F86-F9F3-4F84-9AF5-68C016AC52BF}"/>
              </a:ext>
            </a:extLst>
          </p:cNvPr>
          <p:cNvSpPr>
            <a:spLocks noGrp="1"/>
          </p:cNvSpPr>
          <p:nvPr>
            <p:ph type="dt" sz="half" idx="10"/>
          </p:nvPr>
        </p:nvSpPr>
        <p:spPr/>
        <p:txBody>
          <a:bodyPr/>
          <a:lstStyle/>
          <a:p>
            <a:fld id="{934BADB1-1C9D-4BA7-A61C-E35639FECC90}" type="datetimeFigureOut">
              <a:rPr lang="en-US" smtClean="0"/>
              <a:t>3/14/21</a:t>
            </a:fld>
            <a:endParaRPr lang="en-US"/>
          </a:p>
        </p:txBody>
      </p:sp>
      <p:sp>
        <p:nvSpPr>
          <p:cNvPr id="5" name="Footer Placeholder 4">
            <a:extLst>
              <a:ext uri="{FF2B5EF4-FFF2-40B4-BE49-F238E27FC236}">
                <a16:creationId xmlns:a16="http://schemas.microsoft.com/office/drawing/2014/main" id="{7BA92FC1-1F08-4708-AF4A-D422B042C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A63C6-1A36-4C41-A0BD-66C85A6DF75E}"/>
              </a:ext>
            </a:extLst>
          </p:cNvPr>
          <p:cNvSpPr>
            <a:spLocks noGrp="1"/>
          </p:cNvSpPr>
          <p:nvPr>
            <p:ph type="sldNum" sz="quarter" idx="12"/>
          </p:nvPr>
        </p:nvSpPr>
        <p:spPr/>
        <p:txBody>
          <a:bodyPr/>
          <a:lstStyle/>
          <a:p>
            <a:fld id="{1AE8048F-000A-429E-ACD5-959A8F048C71}" type="slidenum">
              <a:rPr lang="en-US" smtClean="0"/>
              <a:t>‹#›</a:t>
            </a:fld>
            <a:endParaRPr lang="en-US"/>
          </a:p>
        </p:txBody>
      </p:sp>
    </p:spTree>
    <p:extLst>
      <p:ext uri="{BB962C8B-B14F-4D97-AF65-F5344CB8AC3E}">
        <p14:creationId xmlns:p14="http://schemas.microsoft.com/office/powerpoint/2010/main" val="7515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5C99-ADF1-4A26-A719-0B6933290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5D8834-4E2B-4E48-A486-8FC8C54ADB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17E1B-2361-4E98-AB2F-BCB8FE7E67B5}"/>
              </a:ext>
            </a:extLst>
          </p:cNvPr>
          <p:cNvSpPr>
            <a:spLocks noGrp="1"/>
          </p:cNvSpPr>
          <p:nvPr>
            <p:ph type="dt" sz="half" idx="10"/>
          </p:nvPr>
        </p:nvSpPr>
        <p:spPr/>
        <p:txBody>
          <a:bodyPr/>
          <a:lstStyle/>
          <a:p>
            <a:fld id="{934BADB1-1C9D-4BA7-A61C-E35639FECC90}" type="datetimeFigureOut">
              <a:rPr lang="en-US" smtClean="0"/>
              <a:t>3/14/21</a:t>
            </a:fld>
            <a:endParaRPr lang="en-US"/>
          </a:p>
        </p:txBody>
      </p:sp>
      <p:sp>
        <p:nvSpPr>
          <p:cNvPr id="5" name="Footer Placeholder 4">
            <a:extLst>
              <a:ext uri="{FF2B5EF4-FFF2-40B4-BE49-F238E27FC236}">
                <a16:creationId xmlns:a16="http://schemas.microsoft.com/office/drawing/2014/main" id="{35A6F8CA-6600-4097-9C08-6A67B2920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55708-F58E-452E-A01E-4D4FDD136246}"/>
              </a:ext>
            </a:extLst>
          </p:cNvPr>
          <p:cNvSpPr>
            <a:spLocks noGrp="1"/>
          </p:cNvSpPr>
          <p:nvPr>
            <p:ph type="sldNum" sz="quarter" idx="12"/>
          </p:nvPr>
        </p:nvSpPr>
        <p:spPr/>
        <p:txBody>
          <a:bodyPr/>
          <a:lstStyle/>
          <a:p>
            <a:fld id="{1AE8048F-000A-429E-ACD5-959A8F048C71}" type="slidenum">
              <a:rPr lang="en-US" smtClean="0"/>
              <a:t>‹#›</a:t>
            </a:fld>
            <a:endParaRPr lang="en-US"/>
          </a:p>
        </p:txBody>
      </p:sp>
    </p:spTree>
    <p:extLst>
      <p:ext uri="{BB962C8B-B14F-4D97-AF65-F5344CB8AC3E}">
        <p14:creationId xmlns:p14="http://schemas.microsoft.com/office/powerpoint/2010/main" val="168624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416B-49CA-4C00-8AE5-7ED394EC57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25F87-C5A4-4928-BBDC-12AF3B2E4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A43A2-8ECC-4CA9-B792-474C3808B2F5}"/>
              </a:ext>
            </a:extLst>
          </p:cNvPr>
          <p:cNvSpPr>
            <a:spLocks noGrp="1"/>
          </p:cNvSpPr>
          <p:nvPr>
            <p:ph type="dt" sz="half" idx="10"/>
          </p:nvPr>
        </p:nvSpPr>
        <p:spPr/>
        <p:txBody>
          <a:bodyPr/>
          <a:lstStyle/>
          <a:p>
            <a:fld id="{934BADB1-1C9D-4BA7-A61C-E35639FECC90}" type="datetimeFigureOut">
              <a:rPr lang="en-US" smtClean="0"/>
              <a:t>3/14/21</a:t>
            </a:fld>
            <a:endParaRPr lang="en-US"/>
          </a:p>
        </p:txBody>
      </p:sp>
      <p:sp>
        <p:nvSpPr>
          <p:cNvPr id="5" name="Footer Placeholder 4">
            <a:extLst>
              <a:ext uri="{FF2B5EF4-FFF2-40B4-BE49-F238E27FC236}">
                <a16:creationId xmlns:a16="http://schemas.microsoft.com/office/drawing/2014/main" id="{C4AA2783-C512-4944-8699-F4F627925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FC23D-8E17-491D-BB1C-44D5699C1E9D}"/>
              </a:ext>
            </a:extLst>
          </p:cNvPr>
          <p:cNvSpPr>
            <a:spLocks noGrp="1"/>
          </p:cNvSpPr>
          <p:nvPr>
            <p:ph type="sldNum" sz="quarter" idx="12"/>
          </p:nvPr>
        </p:nvSpPr>
        <p:spPr/>
        <p:txBody>
          <a:bodyPr/>
          <a:lstStyle/>
          <a:p>
            <a:fld id="{1AE8048F-000A-429E-ACD5-959A8F048C71}" type="slidenum">
              <a:rPr lang="en-US" smtClean="0"/>
              <a:t>‹#›</a:t>
            </a:fld>
            <a:endParaRPr lang="en-US"/>
          </a:p>
        </p:txBody>
      </p:sp>
    </p:spTree>
    <p:extLst>
      <p:ext uri="{BB962C8B-B14F-4D97-AF65-F5344CB8AC3E}">
        <p14:creationId xmlns:p14="http://schemas.microsoft.com/office/powerpoint/2010/main" val="91714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EAA1-978C-423B-BB9F-10FFC90EA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DF5E10-95C3-4E21-A43C-741FF6A412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71A803-2CC2-49DE-99B3-F6F6185BDE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5E24D-B308-4B49-A099-130F310B48FD}"/>
              </a:ext>
            </a:extLst>
          </p:cNvPr>
          <p:cNvSpPr>
            <a:spLocks noGrp="1"/>
          </p:cNvSpPr>
          <p:nvPr>
            <p:ph type="dt" sz="half" idx="10"/>
          </p:nvPr>
        </p:nvSpPr>
        <p:spPr/>
        <p:txBody>
          <a:bodyPr/>
          <a:lstStyle/>
          <a:p>
            <a:fld id="{934BADB1-1C9D-4BA7-A61C-E35639FECC90}" type="datetimeFigureOut">
              <a:rPr lang="en-US" smtClean="0"/>
              <a:t>3/14/21</a:t>
            </a:fld>
            <a:endParaRPr lang="en-US"/>
          </a:p>
        </p:txBody>
      </p:sp>
      <p:sp>
        <p:nvSpPr>
          <p:cNvPr id="6" name="Footer Placeholder 5">
            <a:extLst>
              <a:ext uri="{FF2B5EF4-FFF2-40B4-BE49-F238E27FC236}">
                <a16:creationId xmlns:a16="http://schemas.microsoft.com/office/drawing/2014/main" id="{F4D0AC26-7833-4D69-BA5F-F8E108B11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F0BE0-CB20-4F7B-891A-2827B915A5B0}"/>
              </a:ext>
            </a:extLst>
          </p:cNvPr>
          <p:cNvSpPr>
            <a:spLocks noGrp="1"/>
          </p:cNvSpPr>
          <p:nvPr>
            <p:ph type="sldNum" sz="quarter" idx="12"/>
          </p:nvPr>
        </p:nvSpPr>
        <p:spPr/>
        <p:txBody>
          <a:bodyPr/>
          <a:lstStyle/>
          <a:p>
            <a:fld id="{1AE8048F-000A-429E-ACD5-959A8F048C71}" type="slidenum">
              <a:rPr lang="en-US" smtClean="0"/>
              <a:t>‹#›</a:t>
            </a:fld>
            <a:endParaRPr lang="en-US"/>
          </a:p>
        </p:txBody>
      </p:sp>
    </p:spTree>
    <p:extLst>
      <p:ext uri="{BB962C8B-B14F-4D97-AF65-F5344CB8AC3E}">
        <p14:creationId xmlns:p14="http://schemas.microsoft.com/office/powerpoint/2010/main" val="406768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1054-0F26-4226-8C65-5FE4526F50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A13C74-A0E1-48B8-B579-5A503E590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17DA0-82E7-4F96-9510-024022CB15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920E06-6BB2-4437-8504-A9D7BAD25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889F83-0B7B-4F1F-A6C1-161F3A745B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AB8968-4967-4F3D-9F99-16A06923EE92}"/>
              </a:ext>
            </a:extLst>
          </p:cNvPr>
          <p:cNvSpPr>
            <a:spLocks noGrp="1"/>
          </p:cNvSpPr>
          <p:nvPr>
            <p:ph type="dt" sz="half" idx="10"/>
          </p:nvPr>
        </p:nvSpPr>
        <p:spPr/>
        <p:txBody>
          <a:bodyPr/>
          <a:lstStyle/>
          <a:p>
            <a:fld id="{934BADB1-1C9D-4BA7-A61C-E35639FECC90}" type="datetimeFigureOut">
              <a:rPr lang="en-US" smtClean="0"/>
              <a:t>3/14/21</a:t>
            </a:fld>
            <a:endParaRPr lang="en-US"/>
          </a:p>
        </p:txBody>
      </p:sp>
      <p:sp>
        <p:nvSpPr>
          <p:cNvPr id="8" name="Footer Placeholder 7">
            <a:extLst>
              <a:ext uri="{FF2B5EF4-FFF2-40B4-BE49-F238E27FC236}">
                <a16:creationId xmlns:a16="http://schemas.microsoft.com/office/drawing/2014/main" id="{577FE08C-19DF-4BFD-8EAC-DCEB429CA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EF8077-B4AB-4104-9153-5EF3BCA3D22B}"/>
              </a:ext>
            </a:extLst>
          </p:cNvPr>
          <p:cNvSpPr>
            <a:spLocks noGrp="1"/>
          </p:cNvSpPr>
          <p:nvPr>
            <p:ph type="sldNum" sz="quarter" idx="12"/>
          </p:nvPr>
        </p:nvSpPr>
        <p:spPr/>
        <p:txBody>
          <a:bodyPr/>
          <a:lstStyle/>
          <a:p>
            <a:fld id="{1AE8048F-000A-429E-ACD5-959A8F048C71}" type="slidenum">
              <a:rPr lang="en-US" smtClean="0"/>
              <a:t>‹#›</a:t>
            </a:fld>
            <a:endParaRPr lang="en-US"/>
          </a:p>
        </p:txBody>
      </p:sp>
    </p:spTree>
    <p:extLst>
      <p:ext uri="{BB962C8B-B14F-4D97-AF65-F5344CB8AC3E}">
        <p14:creationId xmlns:p14="http://schemas.microsoft.com/office/powerpoint/2010/main" val="377770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40FB-5134-445D-BDB1-DFA63ACDBB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26C975-22DD-4371-841F-EFE8DE84FE9A}"/>
              </a:ext>
            </a:extLst>
          </p:cNvPr>
          <p:cNvSpPr>
            <a:spLocks noGrp="1"/>
          </p:cNvSpPr>
          <p:nvPr>
            <p:ph type="dt" sz="half" idx="10"/>
          </p:nvPr>
        </p:nvSpPr>
        <p:spPr/>
        <p:txBody>
          <a:bodyPr/>
          <a:lstStyle/>
          <a:p>
            <a:fld id="{934BADB1-1C9D-4BA7-A61C-E35639FECC90}" type="datetimeFigureOut">
              <a:rPr lang="en-US" smtClean="0"/>
              <a:t>3/14/21</a:t>
            </a:fld>
            <a:endParaRPr lang="en-US"/>
          </a:p>
        </p:txBody>
      </p:sp>
      <p:sp>
        <p:nvSpPr>
          <p:cNvPr id="4" name="Footer Placeholder 3">
            <a:extLst>
              <a:ext uri="{FF2B5EF4-FFF2-40B4-BE49-F238E27FC236}">
                <a16:creationId xmlns:a16="http://schemas.microsoft.com/office/drawing/2014/main" id="{EE035FFD-2A1C-435A-85BC-D317064924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C65089-1590-4793-B1EA-83895C06D14A}"/>
              </a:ext>
            </a:extLst>
          </p:cNvPr>
          <p:cNvSpPr>
            <a:spLocks noGrp="1"/>
          </p:cNvSpPr>
          <p:nvPr>
            <p:ph type="sldNum" sz="quarter" idx="12"/>
          </p:nvPr>
        </p:nvSpPr>
        <p:spPr/>
        <p:txBody>
          <a:bodyPr/>
          <a:lstStyle/>
          <a:p>
            <a:fld id="{1AE8048F-000A-429E-ACD5-959A8F048C71}" type="slidenum">
              <a:rPr lang="en-US" smtClean="0"/>
              <a:t>‹#›</a:t>
            </a:fld>
            <a:endParaRPr lang="en-US"/>
          </a:p>
        </p:txBody>
      </p:sp>
    </p:spTree>
    <p:extLst>
      <p:ext uri="{BB962C8B-B14F-4D97-AF65-F5344CB8AC3E}">
        <p14:creationId xmlns:p14="http://schemas.microsoft.com/office/powerpoint/2010/main" val="219361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B76212-45E4-459C-8725-B0E6DB3F8E4C}"/>
              </a:ext>
            </a:extLst>
          </p:cNvPr>
          <p:cNvSpPr>
            <a:spLocks noGrp="1"/>
          </p:cNvSpPr>
          <p:nvPr>
            <p:ph type="dt" sz="half" idx="10"/>
          </p:nvPr>
        </p:nvSpPr>
        <p:spPr/>
        <p:txBody>
          <a:bodyPr/>
          <a:lstStyle/>
          <a:p>
            <a:fld id="{934BADB1-1C9D-4BA7-A61C-E35639FECC90}" type="datetimeFigureOut">
              <a:rPr lang="en-US" smtClean="0"/>
              <a:t>3/14/21</a:t>
            </a:fld>
            <a:endParaRPr lang="en-US"/>
          </a:p>
        </p:txBody>
      </p:sp>
      <p:sp>
        <p:nvSpPr>
          <p:cNvPr id="3" name="Footer Placeholder 2">
            <a:extLst>
              <a:ext uri="{FF2B5EF4-FFF2-40B4-BE49-F238E27FC236}">
                <a16:creationId xmlns:a16="http://schemas.microsoft.com/office/drawing/2014/main" id="{D1D49205-2F0B-4FD3-A575-62B985FF04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DAC9D0-C885-496B-9F94-3D5655A040BC}"/>
              </a:ext>
            </a:extLst>
          </p:cNvPr>
          <p:cNvSpPr>
            <a:spLocks noGrp="1"/>
          </p:cNvSpPr>
          <p:nvPr>
            <p:ph type="sldNum" sz="quarter" idx="12"/>
          </p:nvPr>
        </p:nvSpPr>
        <p:spPr/>
        <p:txBody>
          <a:bodyPr/>
          <a:lstStyle/>
          <a:p>
            <a:fld id="{1AE8048F-000A-429E-ACD5-959A8F048C71}" type="slidenum">
              <a:rPr lang="en-US" smtClean="0"/>
              <a:t>‹#›</a:t>
            </a:fld>
            <a:endParaRPr lang="en-US"/>
          </a:p>
        </p:txBody>
      </p:sp>
    </p:spTree>
    <p:extLst>
      <p:ext uri="{BB962C8B-B14F-4D97-AF65-F5344CB8AC3E}">
        <p14:creationId xmlns:p14="http://schemas.microsoft.com/office/powerpoint/2010/main" val="3258899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5D86-142D-44CE-A81C-19ACDCA42B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F96BB6-D552-4CE6-902F-4D26F72E01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035682-0F95-454C-8066-CC75AF02D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92FAC-DBAA-486A-B877-AA45E13C83AC}"/>
              </a:ext>
            </a:extLst>
          </p:cNvPr>
          <p:cNvSpPr>
            <a:spLocks noGrp="1"/>
          </p:cNvSpPr>
          <p:nvPr>
            <p:ph type="dt" sz="half" idx="10"/>
          </p:nvPr>
        </p:nvSpPr>
        <p:spPr/>
        <p:txBody>
          <a:bodyPr/>
          <a:lstStyle/>
          <a:p>
            <a:fld id="{934BADB1-1C9D-4BA7-A61C-E35639FECC90}" type="datetimeFigureOut">
              <a:rPr lang="en-US" smtClean="0"/>
              <a:t>3/14/21</a:t>
            </a:fld>
            <a:endParaRPr lang="en-US"/>
          </a:p>
        </p:txBody>
      </p:sp>
      <p:sp>
        <p:nvSpPr>
          <p:cNvPr id="6" name="Footer Placeholder 5">
            <a:extLst>
              <a:ext uri="{FF2B5EF4-FFF2-40B4-BE49-F238E27FC236}">
                <a16:creationId xmlns:a16="http://schemas.microsoft.com/office/drawing/2014/main" id="{DCF01F1B-9EDA-425F-AF88-71C2A7CAEE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0E2AA-6593-4078-8BC8-2DF635BBDD25}"/>
              </a:ext>
            </a:extLst>
          </p:cNvPr>
          <p:cNvSpPr>
            <a:spLocks noGrp="1"/>
          </p:cNvSpPr>
          <p:nvPr>
            <p:ph type="sldNum" sz="quarter" idx="12"/>
          </p:nvPr>
        </p:nvSpPr>
        <p:spPr/>
        <p:txBody>
          <a:bodyPr/>
          <a:lstStyle/>
          <a:p>
            <a:fld id="{1AE8048F-000A-429E-ACD5-959A8F048C71}" type="slidenum">
              <a:rPr lang="en-US" smtClean="0"/>
              <a:t>‹#›</a:t>
            </a:fld>
            <a:endParaRPr lang="en-US"/>
          </a:p>
        </p:txBody>
      </p:sp>
    </p:spTree>
    <p:extLst>
      <p:ext uri="{BB962C8B-B14F-4D97-AF65-F5344CB8AC3E}">
        <p14:creationId xmlns:p14="http://schemas.microsoft.com/office/powerpoint/2010/main" val="183178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FF8F-A847-44B4-847B-8C4FC2398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A6D3F4-E976-4EE2-90ED-65A090AA7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380984-8E73-4F0B-A0D3-C87F1A890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B2FF8-F90F-4493-8DEF-DA42C9B92161}"/>
              </a:ext>
            </a:extLst>
          </p:cNvPr>
          <p:cNvSpPr>
            <a:spLocks noGrp="1"/>
          </p:cNvSpPr>
          <p:nvPr>
            <p:ph type="dt" sz="half" idx="10"/>
          </p:nvPr>
        </p:nvSpPr>
        <p:spPr/>
        <p:txBody>
          <a:bodyPr/>
          <a:lstStyle/>
          <a:p>
            <a:fld id="{934BADB1-1C9D-4BA7-A61C-E35639FECC90}" type="datetimeFigureOut">
              <a:rPr lang="en-US" smtClean="0"/>
              <a:t>3/14/21</a:t>
            </a:fld>
            <a:endParaRPr lang="en-US"/>
          </a:p>
        </p:txBody>
      </p:sp>
      <p:sp>
        <p:nvSpPr>
          <p:cNvPr id="6" name="Footer Placeholder 5">
            <a:extLst>
              <a:ext uri="{FF2B5EF4-FFF2-40B4-BE49-F238E27FC236}">
                <a16:creationId xmlns:a16="http://schemas.microsoft.com/office/drawing/2014/main" id="{02A0C5A4-6E5D-47C8-8BB1-62955FD7D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F4C99-54C9-481C-B8D6-271BA9F4D25A}"/>
              </a:ext>
            </a:extLst>
          </p:cNvPr>
          <p:cNvSpPr>
            <a:spLocks noGrp="1"/>
          </p:cNvSpPr>
          <p:nvPr>
            <p:ph type="sldNum" sz="quarter" idx="12"/>
          </p:nvPr>
        </p:nvSpPr>
        <p:spPr/>
        <p:txBody>
          <a:bodyPr/>
          <a:lstStyle/>
          <a:p>
            <a:fld id="{1AE8048F-000A-429E-ACD5-959A8F048C71}" type="slidenum">
              <a:rPr lang="en-US" smtClean="0"/>
              <a:t>‹#›</a:t>
            </a:fld>
            <a:endParaRPr lang="en-US"/>
          </a:p>
        </p:txBody>
      </p:sp>
    </p:spTree>
    <p:extLst>
      <p:ext uri="{BB962C8B-B14F-4D97-AF65-F5344CB8AC3E}">
        <p14:creationId xmlns:p14="http://schemas.microsoft.com/office/powerpoint/2010/main" val="145227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280875-E98A-4569-AF0B-B9A7EC0F04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5D2B03-D2AA-4455-9F59-26F58EBC0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2B736-32AA-4914-AF9D-1700161BF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BADB1-1C9D-4BA7-A61C-E35639FECC90}" type="datetimeFigureOut">
              <a:rPr lang="en-US" smtClean="0"/>
              <a:t>3/14/21</a:t>
            </a:fld>
            <a:endParaRPr lang="en-US"/>
          </a:p>
        </p:txBody>
      </p:sp>
      <p:sp>
        <p:nvSpPr>
          <p:cNvPr id="5" name="Footer Placeholder 4">
            <a:extLst>
              <a:ext uri="{FF2B5EF4-FFF2-40B4-BE49-F238E27FC236}">
                <a16:creationId xmlns:a16="http://schemas.microsoft.com/office/drawing/2014/main" id="{27352F08-E3A7-460E-AC33-7A19B1E15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4DC12-986C-431E-A3B6-0C27BD2E6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8048F-000A-429E-ACD5-959A8F048C71}" type="slidenum">
              <a:rPr lang="en-US" smtClean="0"/>
              <a:t>‹#›</a:t>
            </a:fld>
            <a:endParaRPr lang="en-US"/>
          </a:p>
        </p:txBody>
      </p:sp>
    </p:spTree>
    <p:extLst>
      <p:ext uri="{BB962C8B-B14F-4D97-AF65-F5344CB8AC3E}">
        <p14:creationId xmlns:p14="http://schemas.microsoft.com/office/powerpoint/2010/main" val="489467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6.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28.tif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sv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hyperlink" Target="https://github.com/singlearity-sports/singlearity-python" TargetMode="External"/><Relationship Id="rId5" Type="http://schemas.openxmlformats.org/officeDocument/2006/relationships/hyperlink" Target="https://dash.singlearity.com/" TargetMode="External"/><Relationship Id="rId10" Type="http://schemas.openxmlformats.org/officeDocument/2006/relationships/hyperlink" Target="https://github.com/singlearity-sports/singlearity-R" TargetMode="External"/><Relationship Id="rId4" Type="http://schemas.openxmlformats.org/officeDocument/2006/relationships/hyperlink" Target="https://github.com/singlearity-sports/singlearity-R/tree/master/markov" TargetMode="External"/><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4EBFD0-2B27-486E-A14D-102980233D86}"/>
              </a:ext>
            </a:extLst>
          </p:cNvPr>
          <p:cNvPicPr>
            <a:picLocks noChangeAspect="1"/>
          </p:cNvPicPr>
          <p:nvPr/>
        </p:nvPicPr>
        <p:blipFill>
          <a:blip r:embed="rId3"/>
          <a:stretch>
            <a:fillRect/>
          </a:stretch>
        </p:blipFill>
        <p:spPr>
          <a:xfrm>
            <a:off x="0" y="1"/>
            <a:ext cx="12192000" cy="6857999"/>
          </a:xfrm>
          <a:prstGeom prst="rect">
            <a:avLst/>
          </a:prstGeom>
        </p:spPr>
      </p:pic>
      <p:pic>
        <p:nvPicPr>
          <p:cNvPr id="1026" name="Picture 2">
            <a:extLst>
              <a:ext uri="{FF2B5EF4-FFF2-40B4-BE49-F238E27FC236}">
                <a16:creationId xmlns:a16="http://schemas.microsoft.com/office/drawing/2014/main" id="{29AF4198-E806-45DF-BD35-18DD57CCF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226" y="467501"/>
            <a:ext cx="4840874" cy="10255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5EC89A4-C0F4-4CC8-9AA8-4CFF4D761CFE}"/>
              </a:ext>
            </a:extLst>
          </p:cNvPr>
          <p:cNvSpPr/>
          <p:nvPr/>
        </p:nvSpPr>
        <p:spPr>
          <a:xfrm>
            <a:off x="3781831" y="1980715"/>
            <a:ext cx="7805214" cy="1631216"/>
          </a:xfrm>
          <a:prstGeom prst="rect">
            <a:avLst/>
          </a:prstGeom>
        </p:spPr>
        <p:txBody>
          <a:bodyPr wrap="none">
            <a:spAutoFit/>
          </a:bodyPr>
          <a:lstStyle/>
          <a:p>
            <a:pPr algn="r"/>
            <a:r>
              <a:rPr lang="en-US" sz="5000" dirty="0">
                <a:solidFill>
                  <a:schemeClr val="bg1"/>
                </a:solidFill>
                <a:latin typeface="Arial" panose="020B0604020202020204" pitchFamily="34" charset="0"/>
                <a:cs typeface="Arial" panose="020B0604020202020204" pitchFamily="34" charset="0"/>
              </a:rPr>
              <a:t>Explainable AI for Baseball</a:t>
            </a:r>
            <a:br>
              <a:rPr lang="en-US" sz="5000" dirty="0">
                <a:solidFill>
                  <a:schemeClr val="bg1"/>
                </a:solidFill>
                <a:latin typeface="Arial" panose="020B0604020202020204" pitchFamily="34" charset="0"/>
                <a:cs typeface="Arial" panose="020B0604020202020204" pitchFamily="34" charset="0"/>
              </a:rPr>
            </a:br>
            <a:r>
              <a:rPr lang="en-US" sz="5000" dirty="0">
                <a:solidFill>
                  <a:schemeClr val="bg1"/>
                </a:solidFill>
                <a:latin typeface="Arial" panose="020B0604020202020204" pitchFamily="34" charset="0"/>
                <a:cs typeface="Arial" panose="020B0604020202020204" pitchFamily="34" charset="0"/>
              </a:rPr>
              <a:t>Predictions and Strategies</a:t>
            </a:r>
          </a:p>
        </p:txBody>
      </p:sp>
      <p:sp>
        <p:nvSpPr>
          <p:cNvPr id="6" name="TextBox 5">
            <a:extLst>
              <a:ext uri="{FF2B5EF4-FFF2-40B4-BE49-F238E27FC236}">
                <a16:creationId xmlns:a16="http://schemas.microsoft.com/office/drawing/2014/main" id="{BF81442E-3251-4BC1-9DAA-08545A48DC71}"/>
              </a:ext>
            </a:extLst>
          </p:cNvPr>
          <p:cNvSpPr txBox="1"/>
          <p:nvPr/>
        </p:nvSpPr>
        <p:spPr>
          <a:xfrm>
            <a:off x="4134250" y="4759415"/>
            <a:ext cx="3810000" cy="1231106"/>
          </a:xfrm>
          <a:prstGeom prst="rect">
            <a:avLst/>
          </a:prstGeom>
          <a:noFill/>
        </p:spPr>
        <p:txBody>
          <a:bodyPr wrap="square" rtlCol="0">
            <a:spAutoFit/>
          </a:bodyPr>
          <a:lstStyle/>
          <a:p>
            <a:pPr algn="r"/>
            <a:r>
              <a:rPr lang="sv-SE" sz="2800" dirty="0">
                <a:solidFill>
                  <a:srgbClr val="F05F22"/>
                </a:solidFill>
                <a:latin typeface="Arial" panose="020B0604020202020204" pitchFamily="34" charset="0"/>
                <a:cs typeface="Arial" panose="020B0604020202020204" pitchFamily="34" charset="0"/>
              </a:rPr>
              <a:t>Joshua Silver</a:t>
            </a:r>
          </a:p>
          <a:p>
            <a:pPr algn="r"/>
            <a:r>
              <a:rPr lang="sv-SE" sz="2800" dirty="0">
                <a:solidFill>
                  <a:schemeClr val="bg1"/>
                </a:solidFill>
                <a:latin typeface="Arial" panose="020B0604020202020204" pitchFamily="34" charset="0"/>
                <a:cs typeface="Arial" panose="020B0604020202020204" pitchFamily="34" charset="0"/>
              </a:rPr>
              <a:t>Singlearity</a:t>
            </a:r>
            <a:r>
              <a:rPr lang="sv-SE" sz="2800" dirty="0">
                <a:solidFill>
                  <a:srgbClr val="F05F22"/>
                </a:solidFill>
                <a:latin typeface="Arial" panose="020B0604020202020204" pitchFamily="34" charset="0"/>
                <a:cs typeface="Arial" panose="020B0604020202020204" pitchFamily="34" charset="0"/>
              </a:rPr>
              <a:t> </a:t>
            </a:r>
            <a:br>
              <a:rPr lang="sv-SE" dirty="0">
                <a:solidFill>
                  <a:schemeClr val="bg1"/>
                </a:solidFill>
                <a:latin typeface="Arial" panose="020B0604020202020204" pitchFamily="34" charset="0"/>
                <a:cs typeface="Arial" panose="020B0604020202020204" pitchFamily="34" charset="0"/>
              </a:rPr>
            </a:br>
            <a:r>
              <a:rPr lang="sv-SE" dirty="0">
                <a:solidFill>
                  <a:schemeClr val="bg1"/>
                </a:solidFill>
                <a:latin typeface="Arial" panose="020B0604020202020204" pitchFamily="34" charset="0"/>
                <a:cs typeface="Arial" panose="020B0604020202020204" pitchFamily="34" charset="0"/>
              </a:rPr>
              <a:t>joshua.silver@singlearity.com</a:t>
            </a:r>
          </a:p>
        </p:txBody>
      </p:sp>
      <p:sp>
        <p:nvSpPr>
          <p:cNvPr id="10" name="Rectangle 9">
            <a:extLst>
              <a:ext uri="{FF2B5EF4-FFF2-40B4-BE49-F238E27FC236}">
                <a16:creationId xmlns:a16="http://schemas.microsoft.com/office/drawing/2014/main" id="{A415FAF0-ADA7-4C67-B2EB-467710316BBE}"/>
              </a:ext>
            </a:extLst>
          </p:cNvPr>
          <p:cNvSpPr/>
          <p:nvPr/>
        </p:nvSpPr>
        <p:spPr>
          <a:xfrm>
            <a:off x="6793623" y="3669438"/>
            <a:ext cx="4773102" cy="461665"/>
          </a:xfrm>
          <a:prstGeom prst="rect">
            <a:avLst/>
          </a:prstGeom>
        </p:spPr>
        <p:txBody>
          <a:bodyPr wrap="none">
            <a:spAutoFit/>
          </a:bodyPr>
          <a:lstStyle/>
          <a:p>
            <a:pPr algn="r"/>
            <a:r>
              <a:rPr lang="en-US" sz="2400" dirty="0">
                <a:solidFill>
                  <a:schemeClr val="bg1"/>
                </a:solidFill>
                <a:latin typeface="Arial" panose="020B0604020202020204" pitchFamily="34" charset="0"/>
                <a:cs typeface="Arial" panose="020B0604020202020204" pitchFamily="34" charset="0"/>
              </a:rPr>
              <a:t>2021 SABR Analytics Conference</a:t>
            </a:r>
          </a:p>
        </p:txBody>
      </p:sp>
      <p:sp>
        <p:nvSpPr>
          <p:cNvPr id="11" name="TextBox 10">
            <a:extLst>
              <a:ext uri="{FF2B5EF4-FFF2-40B4-BE49-F238E27FC236}">
                <a16:creationId xmlns:a16="http://schemas.microsoft.com/office/drawing/2014/main" id="{0C35A10C-7FC3-48E4-9E5B-0455372D676A}"/>
              </a:ext>
            </a:extLst>
          </p:cNvPr>
          <p:cNvSpPr txBox="1"/>
          <p:nvPr/>
        </p:nvSpPr>
        <p:spPr>
          <a:xfrm>
            <a:off x="7929445" y="4759415"/>
            <a:ext cx="3810000" cy="1231106"/>
          </a:xfrm>
          <a:prstGeom prst="rect">
            <a:avLst/>
          </a:prstGeom>
          <a:noFill/>
        </p:spPr>
        <p:txBody>
          <a:bodyPr wrap="square" rtlCol="0">
            <a:spAutoFit/>
          </a:bodyPr>
          <a:lstStyle/>
          <a:p>
            <a:pPr algn="r"/>
            <a:r>
              <a:rPr lang="sv-SE" sz="2800" dirty="0">
                <a:solidFill>
                  <a:srgbClr val="F05F22"/>
                </a:solidFill>
                <a:latin typeface="Arial" panose="020B0604020202020204" pitchFamily="34" charset="0"/>
                <a:cs typeface="Arial" panose="020B0604020202020204" pitchFamily="34" charset="0"/>
              </a:rPr>
              <a:t>Tate Huffman</a:t>
            </a:r>
          </a:p>
          <a:p>
            <a:pPr algn="r"/>
            <a:r>
              <a:rPr lang="sv-SE" sz="2800" dirty="0">
                <a:solidFill>
                  <a:schemeClr val="bg1"/>
                </a:solidFill>
                <a:latin typeface="Arial" panose="020B0604020202020204" pitchFamily="34" charset="0"/>
                <a:cs typeface="Arial" panose="020B0604020202020204" pitchFamily="34" charset="0"/>
              </a:rPr>
              <a:t>Harvard University</a:t>
            </a:r>
          </a:p>
          <a:p>
            <a:pPr algn="r"/>
            <a:r>
              <a:rPr lang="sv-SE" dirty="0">
                <a:solidFill>
                  <a:schemeClr val="bg1"/>
                </a:solidFill>
                <a:latin typeface="Arial" panose="020B0604020202020204" pitchFamily="34" charset="0"/>
                <a:cs typeface="Arial" panose="020B0604020202020204" pitchFamily="34" charset="0"/>
              </a:rPr>
              <a:t>thuffman@college.harvard.edu</a:t>
            </a:r>
          </a:p>
        </p:txBody>
      </p:sp>
    </p:spTree>
    <p:extLst>
      <p:ext uri="{BB962C8B-B14F-4D97-AF65-F5344CB8AC3E}">
        <p14:creationId xmlns:p14="http://schemas.microsoft.com/office/powerpoint/2010/main" val="3562850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377E46-D6EE-4D6E-8698-A7B8703392AC}"/>
              </a:ext>
            </a:extLst>
          </p:cNvPr>
          <p:cNvSpPr/>
          <p:nvPr/>
        </p:nvSpPr>
        <p:spPr>
          <a:xfrm>
            <a:off x="0" y="6242179"/>
            <a:ext cx="12191996" cy="615820"/>
          </a:xfrm>
          <a:prstGeom prst="rect">
            <a:avLst/>
          </a:pr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2">
            <a:extLst>
              <a:ext uri="{FF2B5EF4-FFF2-40B4-BE49-F238E27FC236}">
                <a16:creationId xmlns:a16="http://schemas.microsoft.com/office/drawing/2014/main" id="{809E8AF3-DD43-47A7-ACEC-D101460DC1B8}"/>
              </a:ext>
            </a:extLst>
          </p:cNvPr>
          <p:cNvPicPr>
            <a:picLocks noChangeAspect="1"/>
          </p:cNvPicPr>
          <p:nvPr/>
        </p:nvPicPr>
        <p:blipFill>
          <a:blip r:embed="rId3"/>
          <a:srcRect/>
          <a:stretch>
            <a:fillRect/>
          </a:stretch>
        </p:blipFill>
        <p:spPr>
          <a:xfrm>
            <a:off x="422077" y="6371795"/>
            <a:ext cx="1559125" cy="330299"/>
          </a:xfrm>
          <a:prstGeom prst="rect">
            <a:avLst/>
          </a:prstGeom>
          <a:noFill/>
          <a:ln cap="flat">
            <a:noFill/>
          </a:ln>
        </p:spPr>
      </p:pic>
      <p:sp>
        <p:nvSpPr>
          <p:cNvPr id="5" name="TextBox 4">
            <a:extLst>
              <a:ext uri="{FF2B5EF4-FFF2-40B4-BE49-F238E27FC236}">
                <a16:creationId xmlns:a16="http://schemas.microsoft.com/office/drawing/2014/main" id="{CBC83259-B386-4FA8-991F-022560FF1F87}"/>
              </a:ext>
            </a:extLst>
          </p:cNvPr>
          <p:cNvSpPr txBox="1"/>
          <p:nvPr/>
        </p:nvSpPr>
        <p:spPr>
          <a:xfrm>
            <a:off x="3692722" y="6398449"/>
            <a:ext cx="3810003"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FFFFFF"/>
                </a:solidFill>
                <a:uFillTx/>
                <a:latin typeface="Arial" pitchFamily="34"/>
                <a:cs typeface="Arial" pitchFamily="34"/>
              </a:rPr>
              <a:t>2021 SABR Analytics Conference</a:t>
            </a:r>
          </a:p>
        </p:txBody>
      </p:sp>
      <p:sp>
        <p:nvSpPr>
          <p:cNvPr id="6" name="TextBox 5">
            <a:extLst>
              <a:ext uri="{FF2B5EF4-FFF2-40B4-BE49-F238E27FC236}">
                <a16:creationId xmlns:a16="http://schemas.microsoft.com/office/drawing/2014/main" id="{246F98CE-3A15-4F01-8DF5-02548595D15F}"/>
              </a:ext>
            </a:extLst>
          </p:cNvPr>
          <p:cNvSpPr txBox="1"/>
          <p:nvPr/>
        </p:nvSpPr>
        <p:spPr>
          <a:xfrm>
            <a:off x="422077" y="392734"/>
            <a:ext cx="1035768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uFillTx/>
                <a:latin typeface="Arial" pitchFamily="34"/>
                <a:cs typeface="Arial" pitchFamily="34"/>
              </a:rPr>
              <a:t>Singlearity-PA: </a:t>
            </a:r>
            <a:r>
              <a:rPr lang="en-US" sz="3600" b="0" i="0" u="none" strike="noStrike" kern="1200" cap="none" spc="0" baseline="0" dirty="0">
                <a:solidFill>
                  <a:srgbClr val="F05F22"/>
                </a:solidFill>
                <a:uFillTx/>
                <a:latin typeface="Arial" pitchFamily="34"/>
                <a:cs typeface="Arial" pitchFamily="34"/>
              </a:rPr>
              <a:t>Example prediction</a:t>
            </a:r>
          </a:p>
        </p:txBody>
      </p:sp>
      <p:cxnSp>
        <p:nvCxnSpPr>
          <p:cNvPr id="8" name="Straight Connector 28">
            <a:extLst>
              <a:ext uri="{FF2B5EF4-FFF2-40B4-BE49-F238E27FC236}">
                <a16:creationId xmlns:a16="http://schemas.microsoft.com/office/drawing/2014/main" id="{A33DB427-0C83-4C09-AB4C-3D35968509AB}"/>
              </a:ext>
            </a:extLst>
          </p:cNvPr>
          <p:cNvCxnSpPr>
            <a:cxnSpLocks/>
          </p:cNvCxnSpPr>
          <p:nvPr/>
        </p:nvCxnSpPr>
        <p:spPr>
          <a:xfrm>
            <a:off x="3316802" y="1259415"/>
            <a:ext cx="0" cy="4648193"/>
          </a:xfrm>
          <a:prstGeom prst="straightConnector1">
            <a:avLst/>
          </a:prstGeom>
          <a:noFill/>
          <a:ln w="6345" cap="flat">
            <a:solidFill>
              <a:srgbClr val="7F7F7F"/>
            </a:solidFill>
            <a:prstDash val="solid"/>
            <a:miter/>
          </a:ln>
        </p:spPr>
      </p:cxnSp>
      <p:grpSp>
        <p:nvGrpSpPr>
          <p:cNvPr id="9" name="Group 10">
            <a:extLst>
              <a:ext uri="{FF2B5EF4-FFF2-40B4-BE49-F238E27FC236}">
                <a16:creationId xmlns:a16="http://schemas.microsoft.com/office/drawing/2014/main" id="{17B26B9B-1B82-4336-B446-3AEEC5BC8D4E}"/>
              </a:ext>
            </a:extLst>
          </p:cNvPr>
          <p:cNvGrpSpPr>
            <a:grpSpLocks noChangeAspect="1"/>
          </p:cNvGrpSpPr>
          <p:nvPr/>
        </p:nvGrpSpPr>
        <p:grpSpPr>
          <a:xfrm>
            <a:off x="3418621" y="1488948"/>
            <a:ext cx="8566184" cy="4673532"/>
            <a:chOff x="4746430" y="1700559"/>
            <a:chExt cx="7205490" cy="3931171"/>
          </a:xfrm>
        </p:grpSpPr>
        <p:pic>
          <p:nvPicPr>
            <p:cNvPr id="10" name="Picture 11">
              <a:extLst>
                <a:ext uri="{FF2B5EF4-FFF2-40B4-BE49-F238E27FC236}">
                  <a16:creationId xmlns:a16="http://schemas.microsoft.com/office/drawing/2014/main" id="{8978DAE2-E16F-41E5-B899-AAFA2FD585EF}"/>
                </a:ext>
              </a:extLst>
            </p:cNvPr>
            <p:cNvPicPr>
              <a:picLocks noChangeAspect="1"/>
            </p:cNvPicPr>
            <p:nvPr/>
          </p:nvPicPr>
          <p:blipFill>
            <a:blip r:embed="rId4"/>
            <a:srcRect t="604" r="4558" b="54506"/>
            <a:stretch>
              <a:fillRect/>
            </a:stretch>
          </p:blipFill>
          <p:spPr>
            <a:xfrm>
              <a:off x="4746430" y="1700559"/>
              <a:ext cx="7109075" cy="1867351"/>
            </a:xfrm>
            <a:prstGeom prst="rect">
              <a:avLst/>
            </a:prstGeom>
            <a:noFill/>
            <a:ln cap="flat">
              <a:noFill/>
            </a:ln>
          </p:spPr>
        </p:pic>
        <p:pic>
          <p:nvPicPr>
            <p:cNvPr id="11" name="Picture 11">
              <a:extLst>
                <a:ext uri="{FF2B5EF4-FFF2-40B4-BE49-F238E27FC236}">
                  <a16:creationId xmlns:a16="http://schemas.microsoft.com/office/drawing/2014/main" id="{3CC10782-8637-4793-A0C9-48ED783A1DF8}"/>
                </a:ext>
              </a:extLst>
            </p:cNvPr>
            <p:cNvPicPr>
              <a:picLocks noChangeAspect="1"/>
            </p:cNvPicPr>
            <p:nvPr/>
          </p:nvPicPr>
          <p:blipFill>
            <a:blip r:embed="rId4">
              <a:grayscl/>
            </a:blip>
            <a:srcRect t="51446" r="4558"/>
            <a:stretch>
              <a:fillRect/>
            </a:stretch>
          </p:blipFill>
          <p:spPr>
            <a:xfrm>
              <a:off x="4746430" y="3764379"/>
              <a:ext cx="7205490" cy="1867351"/>
            </a:xfrm>
            <a:prstGeom prst="rect">
              <a:avLst/>
            </a:prstGeom>
            <a:noFill/>
            <a:ln cap="flat">
              <a:noFill/>
            </a:ln>
          </p:spPr>
        </p:pic>
      </p:grpSp>
      <p:sp>
        <p:nvSpPr>
          <p:cNvPr id="18" name="Rectangle 32">
            <a:extLst>
              <a:ext uri="{FF2B5EF4-FFF2-40B4-BE49-F238E27FC236}">
                <a16:creationId xmlns:a16="http://schemas.microsoft.com/office/drawing/2014/main" id="{2EB4BEC6-6FE7-414A-A4CD-DF94BB874753}"/>
              </a:ext>
            </a:extLst>
          </p:cNvPr>
          <p:cNvSpPr/>
          <p:nvPr/>
        </p:nvSpPr>
        <p:spPr>
          <a:xfrm>
            <a:off x="641826" y="5125978"/>
            <a:ext cx="2431952" cy="797840"/>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85732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dirty="0">
                <a:solidFill>
                  <a:srgbClr val="F05F22"/>
                </a:solidFill>
                <a:uFillTx/>
                <a:latin typeface="Arial" pitchFamily="34"/>
                <a:cs typeface="Arial" pitchFamily="34"/>
              </a:rPr>
              <a:t>June 22, 2019</a:t>
            </a:r>
          </a:p>
          <a:p>
            <a:pPr marL="0" marR="0" lvl="0" indent="0" algn="ctr" defTabSz="85732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dirty="0">
                <a:solidFill>
                  <a:srgbClr val="000000"/>
                </a:solidFill>
                <a:uFillTx/>
                <a:latin typeface="Arial" pitchFamily="34"/>
                <a:cs typeface="Arial" pitchFamily="34"/>
              </a:rPr>
              <a:t>Yankee Stadium (79℉)</a:t>
            </a:r>
          </a:p>
        </p:txBody>
      </p:sp>
      <p:pic>
        <p:nvPicPr>
          <p:cNvPr id="46" name="Picture 45">
            <a:extLst>
              <a:ext uri="{FF2B5EF4-FFF2-40B4-BE49-F238E27FC236}">
                <a16:creationId xmlns:a16="http://schemas.microsoft.com/office/drawing/2014/main" id="{D54C59F2-0D06-46E1-95B7-548B721CF857}"/>
              </a:ext>
            </a:extLst>
          </p:cNvPr>
          <p:cNvPicPr>
            <a:picLocks noChangeAspect="1"/>
          </p:cNvPicPr>
          <p:nvPr/>
        </p:nvPicPr>
        <p:blipFill>
          <a:blip r:embed="rId5"/>
          <a:stretch>
            <a:fillRect/>
          </a:stretch>
        </p:blipFill>
        <p:spPr>
          <a:xfrm>
            <a:off x="641826" y="2931758"/>
            <a:ext cx="2431952" cy="1809330"/>
          </a:xfrm>
          <a:prstGeom prst="rect">
            <a:avLst/>
          </a:prstGeom>
        </p:spPr>
      </p:pic>
      <p:pic>
        <p:nvPicPr>
          <p:cNvPr id="15" name="Picture 14">
            <a:extLst>
              <a:ext uri="{FF2B5EF4-FFF2-40B4-BE49-F238E27FC236}">
                <a16:creationId xmlns:a16="http://schemas.microsoft.com/office/drawing/2014/main" id="{66BDE77D-160B-4896-B72A-E169393C5CA4}"/>
              </a:ext>
            </a:extLst>
          </p:cNvPr>
          <p:cNvPicPr>
            <a:picLocks noChangeAspect="1"/>
          </p:cNvPicPr>
          <p:nvPr/>
        </p:nvPicPr>
        <p:blipFill>
          <a:blip r:embed="rId6"/>
          <a:stretch>
            <a:fillRect/>
          </a:stretch>
        </p:blipFill>
        <p:spPr>
          <a:xfrm>
            <a:off x="547050" y="1194464"/>
            <a:ext cx="2621507" cy="1487553"/>
          </a:xfrm>
          <a:prstGeom prst="rect">
            <a:avLst/>
          </a:prstGeom>
        </p:spPr>
      </p:pic>
      <p:sp>
        <p:nvSpPr>
          <p:cNvPr id="14" name="Oval 13">
            <a:extLst>
              <a:ext uri="{FF2B5EF4-FFF2-40B4-BE49-F238E27FC236}">
                <a16:creationId xmlns:a16="http://schemas.microsoft.com/office/drawing/2014/main" id="{D652B59C-E1CB-B542-B5FD-D27E252295B2}"/>
              </a:ext>
            </a:extLst>
          </p:cNvPr>
          <p:cNvSpPr/>
          <p:nvPr/>
        </p:nvSpPr>
        <p:spPr>
          <a:xfrm>
            <a:off x="5208104" y="5585791"/>
            <a:ext cx="1073426" cy="473837"/>
          </a:xfrm>
          <a:custGeom>
            <a:avLst/>
            <a:gdLst>
              <a:gd name="connsiteX0" fmla="*/ 0 w 1073426"/>
              <a:gd name="connsiteY0" fmla="*/ 236919 h 473837"/>
              <a:gd name="connsiteX1" fmla="*/ 536713 w 1073426"/>
              <a:gd name="connsiteY1" fmla="*/ 0 h 473837"/>
              <a:gd name="connsiteX2" fmla="*/ 1073426 w 1073426"/>
              <a:gd name="connsiteY2" fmla="*/ 236919 h 473837"/>
              <a:gd name="connsiteX3" fmla="*/ 536713 w 1073426"/>
              <a:gd name="connsiteY3" fmla="*/ 473838 h 473837"/>
              <a:gd name="connsiteX4" fmla="*/ 0 w 1073426"/>
              <a:gd name="connsiteY4" fmla="*/ 236919 h 473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426" h="473837" extrusionOk="0">
                <a:moveTo>
                  <a:pt x="0" y="236919"/>
                </a:moveTo>
                <a:cubicBezTo>
                  <a:pt x="-37703" y="82816"/>
                  <a:pt x="181170" y="22191"/>
                  <a:pt x="536713" y="0"/>
                </a:cubicBezTo>
                <a:cubicBezTo>
                  <a:pt x="858992" y="5444"/>
                  <a:pt x="1046168" y="106939"/>
                  <a:pt x="1073426" y="236919"/>
                </a:cubicBezTo>
                <a:cubicBezTo>
                  <a:pt x="1046314" y="394242"/>
                  <a:pt x="826170" y="512312"/>
                  <a:pt x="536713" y="473838"/>
                </a:cubicBezTo>
                <a:cubicBezTo>
                  <a:pt x="235221" y="471062"/>
                  <a:pt x="12665" y="373818"/>
                  <a:pt x="0" y="236919"/>
                </a:cubicBezTo>
                <a:close/>
              </a:path>
            </a:pathLst>
          </a:custGeom>
          <a:noFill/>
          <a:ln w="38100">
            <a:solidFill>
              <a:schemeClr val="accent2"/>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1E918F-00A0-7A47-A114-2FC828CAA2B0}"/>
              </a:ext>
            </a:extLst>
          </p:cNvPr>
          <p:cNvSpPr/>
          <p:nvPr/>
        </p:nvSpPr>
        <p:spPr>
          <a:xfrm>
            <a:off x="4241707" y="2438956"/>
            <a:ext cx="1373783" cy="1269973"/>
          </a:xfrm>
          <a:custGeom>
            <a:avLst/>
            <a:gdLst>
              <a:gd name="connsiteX0" fmla="*/ 0 w 1373783"/>
              <a:gd name="connsiteY0" fmla="*/ 634987 h 1269973"/>
              <a:gd name="connsiteX1" fmla="*/ 686892 w 1373783"/>
              <a:gd name="connsiteY1" fmla="*/ 0 h 1269973"/>
              <a:gd name="connsiteX2" fmla="*/ 1373784 w 1373783"/>
              <a:gd name="connsiteY2" fmla="*/ 634987 h 1269973"/>
              <a:gd name="connsiteX3" fmla="*/ 686892 w 1373783"/>
              <a:gd name="connsiteY3" fmla="*/ 1269974 h 1269973"/>
              <a:gd name="connsiteX4" fmla="*/ 0 w 1373783"/>
              <a:gd name="connsiteY4" fmla="*/ 634987 h 1269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783" h="1269973" extrusionOk="0">
                <a:moveTo>
                  <a:pt x="0" y="634987"/>
                </a:moveTo>
                <a:cubicBezTo>
                  <a:pt x="-39697" y="259807"/>
                  <a:pt x="273607" y="12733"/>
                  <a:pt x="686892" y="0"/>
                </a:cubicBezTo>
                <a:cubicBezTo>
                  <a:pt x="1093912" y="5823"/>
                  <a:pt x="1348435" y="285099"/>
                  <a:pt x="1373784" y="634987"/>
                </a:cubicBezTo>
                <a:cubicBezTo>
                  <a:pt x="1309493" y="1048465"/>
                  <a:pt x="1054986" y="1332246"/>
                  <a:pt x="686892" y="1269974"/>
                </a:cubicBezTo>
                <a:cubicBezTo>
                  <a:pt x="253768" y="1240559"/>
                  <a:pt x="58387" y="1013579"/>
                  <a:pt x="0" y="634987"/>
                </a:cubicBezTo>
                <a:close/>
              </a:path>
            </a:pathLst>
          </a:custGeom>
          <a:noFill/>
          <a:ln w="38100">
            <a:solidFill>
              <a:schemeClr val="accent2"/>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868D1DD-C728-A64B-ACCA-A563B7752E6B}"/>
              </a:ext>
            </a:extLst>
          </p:cNvPr>
          <p:cNvSpPr/>
          <p:nvPr/>
        </p:nvSpPr>
        <p:spPr>
          <a:xfrm>
            <a:off x="10364601" y="2313538"/>
            <a:ext cx="1373783" cy="1269973"/>
          </a:xfrm>
          <a:custGeom>
            <a:avLst/>
            <a:gdLst>
              <a:gd name="connsiteX0" fmla="*/ 0 w 1373783"/>
              <a:gd name="connsiteY0" fmla="*/ 634987 h 1269973"/>
              <a:gd name="connsiteX1" fmla="*/ 686892 w 1373783"/>
              <a:gd name="connsiteY1" fmla="*/ 0 h 1269973"/>
              <a:gd name="connsiteX2" fmla="*/ 1373784 w 1373783"/>
              <a:gd name="connsiteY2" fmla="*/ 634987 h 1269973"/>
              <a:gd name="connsiteX3" fmla="*/ 686892 w 1373783"/>
              <a:gd name="connsiteY3" fmla="*/ 1269974 h 1269973"/>
              <a:gd name="connsiteX4" fmla="*/ 0 w 1373783"/>
              <a:gd name="connsiteY4" fmla="*/ 634987 h 1269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783" h="1269973" extrusionOk="0">
                <a:moveTo>
                  <a:pt x="0" y="634987"/>
                </a:moveTo>
                <a:cubicBezTo>
                  <a:pt x="-39697" y="259807"/>
                  <a:pt x="273607" y="12733"/>
                  <a:pt x="686892" y="0"/>
                </a:cubicBezTo>
                <a:cubicBezTo>
                  <a:pt x="1093912" y="5823"/>
                  <a:pt x="1348435" y="285099"/>
                  <a:pt x="1373784" y="634987"/>
                </a:cubicBezTo>
                <a:cubicBezTo>
                  <a:pt x="1309493" y="1048465"/>
                  <a:pt x="1054986" y="1332246"/>
                  <a:pt x="686892" y="1269974"/>
                </a:cubicBezTo>
                <a:cubicBezTo>
                  <a:pt x="253768" y="1240559"/>
                  <a:pt x="58387" y="1013579"/>
                  <a:pt x="0" y="634987"/>
                </a:cubicBezTo>
                <a:close/>
              </a:path>
            </a:pathLst>
          </a:custGeom>
          <a:noFill/>
          <a:ln w="38100">
            <a:solidFill>
              <a:schemeClr val="accent2"/>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2A30FE5-84BD-0845-A16E-4E6243F4697F}"/>
              </a:ext>
            </a:extLst>
          </p:cNvPr>
          <p:cNvSpPr/>
          <p:nvPr/>
        </p:nvSpPr>
        <p:spPr>
          <a:xfrm>
            <a:off x="4433580" y="3972026"/>
            <a:ext cx="849675" cy="249414"/>
          </a:xfrm>
          <a:custGeom>
            <a:avLst/>
            <a:gdLst>
              <a:gd name="connsiteX0" fmla="*/ 0 w 849675"/>
              <a:gd name="connsiteY0" fmla="*/ 124707 h 249414"/>
              <a:gd name="connsiteX1" fmla="*/ 424838 w 849675"/>
              <a:gd name="connsiteY1" fmla="*/ 0 h 249414"/>
              <a:gd name="connsiteX2" fmla="*/ 849676 w 849675"/>
              <a:gd name="connsiteY2" fmla="*/ 124707 h 249414"/>
              <a:gd name="connsiteX3" fmla="*/ 424838 w 849675"/>
              <a:gd name="connsiteY3" fmla="*/ 249414 h 249414"/>
              <a:gd name="connsiteX4" fmla="*/ 0 w 849675"/>
              <a:gd name="connsiteY4" fmla="*/ 124707 h 249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75" h="249414" extrusionOk="0">
                <a:moveTo>
                  <a:pt x="0" y="124707"/>
                </a:moveTo>
                <a:cubicBezTo>
                  <a:pt x="-7597" y="51147"/>
                  <a:pt x="145489" y="16783"/>
                  <a:pt x="424838" y="0"/>
                </a:cubicBezTo>
                <a:cubicBezTo>
                  <a:pt x="669075" y="2022"/>
                  <a:pt x="843398" y="56033"/>
                  <a:pt x="849676" y="124707"/>
                </a:cubicBezTo>
                <a:cubicBezTo>
                  <a:pt x="829702" y="213087"/>
                  <a:pt x="652746" y="286579"/>
                  <a:pt x="424838" y="249414"/>
                </a:cubicBezTo>
                <a:cubicBezTo>
                  <a:pt x="184202" y="246129"/>
                  <a:pt x="15403" y="200940"/>
                  <a:pt x="0" y="124707"/>
                </a:cubicBezTo>
                <a:close/>
              </a:path>
            </a:pathLst>
          </a:custGeom>
          <a:noFill/>
          <a:ln w="38100">
            <a:solidFill>
              <a:schemeClr val="accent2"/>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B15D861-3552-C541-9436-9A293C4D9697}"/>
              </a:ext>
            </a:extLst>
          </p:cNvPr>
          <p:cNvSpPr/>
          <p:nvPr/>
        </p:nvSpPr>
        <p:spPr>
          <a:xfrm>
            <a:off x="11161678" y="5141337"/>
            <a:ext cx="849675" cy="249414"/>
          </a:xfrm>
          <a:custGeom>
            <a:avLst/>
            <a:gdLst>
              <a:gd name="connsiteX0" fmla="*/ 0 w 849675"/>
              <a:gd name="connsiteY0" fmla="*/ 124707 h 249414"/>
              <a:gd name="connsiteX1" fmla="*/ 424838 w 849675"/>
              <a:gd name="connsiteY1" fmla="*/ 0 h 249414"/>
              <a:gd name="connsiteX2" fmla="*/ 849676 w 849675"/>
              <a:gd name="connsiteY2" fmla="*/ 124707 h 249414"/>
              <a:gd name="connsiteX3" fmla="*/ 424838 w 849675"/>
              <a:gd name="connsiteY3" fmla="*/ 249414 h 249414"/>
              <a:gd name="connsiteX4" fmla="*/ 0 w 849675"/>
              <a:gd name="connsiteY4" fmla="*/ 124707 h 249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75" h="249414" extrusionOk="0">
                <a:moveTo>
                  <a:pt x="0" y="124707"/>
                </a:moveTo>
                <a:cubicBezTo>
                  <a:pt x="-7597" y="51147"/>
                  <a:pt x="145489" y="16783"/>
                  <a:pt x="424838" y="0"/>
                </a:cubicBezTo>
                <a:cubicBezTo>
                  <a:pt x="669075" y="2022"/>
                  <a:pt x="843398" y="56033"/>
                  <a:pt x="849676" y="124707"/>
                </a:cubicBezTo>
                <a:cubicBezTo>
                  <a:pt x="829702" y="213087"/>
                  <a:pt x="652746" y="286579"/>
                  <a:pt x="424838" y="249414"/>
                </a:cubicBezTo>
                <a:cubicBezTo>
                  <a:pt x="184202" y="246129"/>
                  <a:pt x="15403" y="200940"/>
                  <a:pt x="0" y="124707"/>
                </a:cubicBezTo>
                <a:close/>
              </a:path>
            </a:pathLst>
          </a:custGeom>
          <a:noFill/>
          <a:ln w="38100">
            <a:solidFill>
              <a:schemeClr val="accent2"/>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67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377E46-D6EE-4D6E-8698-A7B8703392AC}"/>
              </a:ext>
            </a:extLst>
          </p:cNvPr>
          <p:cNvSpPr/>
          <p:nvPr/>
        </p:nvSpPr>
        <p:spPr>
          <a:xfrm>
            <a:off x="0" y="6242179"/>
            <a:ext cx="12191996" cy="615820"/>
          </a:xfrm>
          <a:prstGeom prst="rect">
            <a:avLst/>
          </a:pr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2">
            <a:extLst>
              <a:ext uri="{FF2B5EF4-FFF2-40B4-BE49-F238E27FC236}">
                <a16:creationId xmlns:a16="http://schemas.microsoft.com/office/drawing/2014/main" id="{2B920FCD-FC91-432E-8CC3-79F0A0CF786F}"/>
              </a:ext>
            </a:extLst>
          </p:cNvPr>
          <p:cNvSpPr txBox="1"/>
          <p:nvPr/>
        </p:nvSpPr>
        <p:spPr>
          <a:xfrm>
            <a:off x="7878644" y="6371795"/>
            <a:ext cx="3810003" cy="27699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dirty="0">
                <a:solidFill>
                  <a:srgbClr val="FFFFFF"/>
                </a:solidFill>
                <a:uFillTx/>
                <a:latin typeface="Arial" pitchFamily="34"/>
                <a:cs typeface="Arial" pitchFamily="34"/>
              </a:rPr>
              <a:t>© 2021 Privileged and Confidential</a:t>
            </a:r>
          </a:p>
        </p:txBody>
      </p:sp>
      <p:pic>
        <p:nvPicPr>
          <p:cNvPr id="4" name="Picture 2">
            <a:extLst>
              <a:ext uri="{FF2B5EF4-FFF2-40B4-BE49-F238E27FC236}">
                <a16:creationId xmlns:a16="http://schemas.microsoft.com/office/drawing/2014/main" id="{809E8AF3-DD43-47A7-ACEC-D101460DC1B8}"/>
              </a:ext>
            </a:extLst>
          </p:cNvPr>
          <p:cNvPicPr>
            <a:picLocks noChangeAspect="1"/>
          </p:cNvPicPr>
          <p:nvPr/>
        </p:nvPicPr>
        <p:blipFill>
          <a:blip r:embed="rId3"/>
          <a:srcRect/>
          <a:stretch>
            <a:fillRect/>
          </a:stretch>
        </p:blipFill>
        <p:spPr>
          <a:xfrm>
            <a:off x="422077" y="6371795"/>
            <a:ext cx="1559125" cy="330299"/>
          </a:xfrm>
          <a:prstGeom prst="rect">
            <a:avLst/>
          </a:prstGeom>
          <a:noFill/>
          <a:ln cap="flat">
            <a:noFill/>
          </a:ln>
        </p:spPr>
      </p:pic>
      <p:sp>
        <p:nvSpPr>
          <p:cNvPr id="5" name="TextBox 4">
            <a:extLst>
              <a:ext uri="{FF2B5EF4-FFF2-40B4-BE49-F238E27FC236}">
                <a16:creationId xmlns:a16="http://schemas.microsoft.com/office/drawing/2014/main" id="{CBC83259-B386-4FA8-991F-022560FF1F87}"/>
              </a:ext>
            </a:extLst>
          </p:cNvPr>
          <p:cNvSpPr txBox="1"/>
          <p:nvPr/>
        </p:nvSpPr>
        <p:spPr>
          <a:xfrm>
            <a:off x="3692722" y="6398449"/>
            <a:ext cx="3810003"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FFFFFF"/>
                </a:solidFill>
                <a:uFillTx/>
                <a:latin typeface="Arial" pitchFamily="34"/>
                <a:cs typeface="Arial" pitchFamily="34"/>
              </a:rPr>
              <a:t>2021 SABR Analytics Conference</a:t>
            </a:r>
          </a:p>
        </p:txBody>
      </p:sp>
      <p:sp>
        <p:nvSpPr>
          <p:cNvPr id="6" name="TextBox 5">
            <a:extLst>
              <a:ext uri="{FF2B5EF4-FFF2-40B4-BE49-F238E27FC236}">
                <a16:creationId xmlns:a16="http://schemas.microsoft.com/office/drawing/2014/main" id="{246F98CE-3A15-4F01-8DF5-02548595D15F}"/>
              </a:ext>
            </a:extLst>
          </p:cNvPr>
          <p:cNvSpPr txBox="1"/>
          <p:nvPr/>
        </p:nvSpPr>
        <p:spPr>
          <a:xfrm>
            <a:off x="422077" y="392734"/>
            <a:ext cx="11562728" cy="646331"/>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3600" b="0" i="0" u="none" strike="noStrike" kern="1200" cap="none" spc="0" baseline="0" dirty="0">
                <a:uFillTx/>
                <a:latin typeface="Arial" pitchFamily="34"/>
                <a:cs typeface="Arial" pitchFamily="34"/>
              </a:rPr>
              <a:t>Singlearity-PA: </a:t>
            </a:r>
            <a:r>
              <a:rPr lang="en-US" sz="3600" dirty="0">
                <a:solidFill>
                  <a:srgbClr val="F05F22"/>
                </a:solidFill>
                <a:latin typeface="Arial" pitchFamily="34"/>
                <a:cs typeface="Arial" pitchFamily="34"/>
              </a:rPr>
              <a:t>Understands Game Rules and Strategy</a:t>
            </a:r>
            <a:endParaRPr lang="en-US" sz="3600" b="0" i="0" u="none" strike="noStrike" kern="1200" cap="none" spc="0" baseline="0" dirty="0">
              <a:solidFill>
                <a:srgbClr val="F05F22"/>
              </a:solidFill>
              <a:uFillTx/>
              <a:latin typeface="Arial" pitchFamily="34"/>
              <a:cs typeface="Arial" pitchFamily="34"/>
            </a:endParaRPr>
          </a:p>
        </p:txBody>
      </p:sp>
      <p:cxnSp>
        <p:nvCxnSpPr>
          <p:cNvPr id="8" name="Straight Connector 28">
            <a:extLst>
              <a:ext uri="{FF2B5EF4-FFF2-40B4-BE49-F238E27FC236}">
                <a16:creationId xmlns:a16="http://schemas.microsoft.com/office/drawing/2014/main" id="{A33DB427-0C83-4C09-AB4C-3D35968509AB}"/>
              </a:ext>
            </a:extLst>
          </p:cNvPr>
          <p:cNvCxnSpPr>
            <a:cxnSpLocks/>
          </p:cNvCxnSpPr>
          <p:nvPr/>
        </p:nvCxnSpPr>
        <p:spPr>
          <a:xfrm>
            <a:off x="3091798" y="1249255"/>
            <a:ext cx="0" cy="4840302"/>
          </a:xfrm>
          <a:prstGeom prst="straightConnector1">
            <a:avLst/>
          </a:prstGeom>
          <a:noFill/>
          <a:ln w="6345" cap="flat">
            <a:solidFill>
              <a:srgbClr val="7F7F7F"/>
            </a:solidFill>
            <a:prstDash val="solid"/>
            <a:miter/>
          </a:ln>
        </p:spPr>
      </p:cxnSp>
      <p:sp>
        <p:nvSpPr>
          <p:cNvPr id="25" name="Rectangle 24">
            <a:extLst>
              <a:ext uri="{FF2B5EF4-FFF2-40B4-BE49-F238E27FC236}">
                <a16:creationId xmlns:a16="http://schemas.microsoft.com/office/drawing/2014/main" id="{41DDF974-B7B6-4EC3-B585-473CAB8EFC9C}"/>
              </a:ext>
            </a:extLst>
          </p:cNvPr>
          <p:cNvSpPr/>
          <p:nvPr/>
        </p:nvSpPr>
        <p:spPr>
          <a:xfrm>
            <a:off x="3349226" y="5275145"/>
            <a:ext cx="8600561" cy="646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sz="1800" b="0" i="0" u="none" strike="noStrike" kern="0" cap="none" spc="0" baseline="0">
                <a:solidFill>
                  <a:srgbClr val="000000"/>
                </a:solidFill>
                <a:uFillTx/>
              </a:defRPr>
            </a:pPr>
            <a:r>
              <a:rPr lang="en-US" sz="1600" dirty="0">
                <a:solidFill>
                  <a:srgbClr val="000000"/>
                </a:solidFill>
                <a:latin typeface="Arial" panose="020B0604020202020204" pitchFamily="34" charset="0"/>
                <a:cs typeface="Arial" panose="020B0604020202020204" pitchFamily="34" charset="0"/>
              </a:rPr>
              <a:t>Click “Play” on the graph above to see how probabilities change </a:t>
            </a: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as we vary the outs and base-states</a:t>
            </a:r>
          </a:p>
        </p:txBody>
      </p:sp>
      <p:sp>
        <p:nvSpPr>
          <p:cNvPr id="7" name="Rectangle 6">
            <a:extLst>
              <a:ext uri="{FF2B5EF4-FFF2-40B4-BE49-F238E27FC236}">
                <a16:creationId xmlns:a16="http://schemas.microsoft.com/office/drawing/2014/main" id="{DC4DD4A3-89B2-44E2-8F14-B506DBBA5F40}"/>
              </a:ext>
            </a:extLst>
          </p:cNvPr>
          <p:cNvSpPr/>
          <p:nvPr/>
        </p:nvSpPr>
        <p:spPr>
          <a:xfrm>
            <a:off x="422077" y="1778795"/>
            <a:ext cx="2662651" cy="3857466"/>
          </a:xfrm>
          <a:prstGeom prst="rect">
            <a:avLst/>
          </a:prstGeom>
        </p:spPr>
        <p:txBody>
          <a:bodyPr wrap="square">
            <a:spAutoFit/>
          </a:bodyPr>
          <a:lstStyle/>
          <a:p>
            <a:pPr lvl="0" defTabSz="857323">
              <a:defRPr sz="1800" b="0" i="0" u="none" strike="noStrike" kern="0" cap="none" spc="0" baseline="0">
                <a:solidFill>
                  <a:srgbClr val="000000"/>
                </a:solidFill>
                <a:uFillTx/>
              </a:defRPr>
            </a:pPr>
            <a:r>
              <a:rPr lang="en-US" b="1" kern="0" dirty="0">
                <a:solidFill>
                  <a:srgbClr val="000000"/>
                </a:solidFill>
                <a:latin typeface="Arial" pitchFamily="34"/>
                <a:cs typeface="Arial" pitchFamily="34"/>
              </a:rPr>
              <a:t>Singlearity-PA understands and predicts:</a:t>
            </a:r>
          </a:p>
          <a:p>
            <a:pPr lvl="0" defTabSz="857323">
              <a:defRPr sz="1800" b="0" i="0" u="none" strike="noStrike" kern="0" cap="none" spc="0" baseline="0">
                <a:solidFill>
                  <a:srgbClr val="000000"/>
                </a:solidFill>
                <a:uFillTx/>
              </a:defRPr>
            </a:pPr>
            <a:endParaRPr lang="en-US" kern="0" dirty="0">
              <a:solidFill>
                <a:srgbClr val="000000"/>
              </a:solidFill>
              <a:latin typeface="Arial" pitchFamily="34"/>
              <a:cs typeface="Arial" pitchFamily="34"/>
            </a:endParaRPr>
          </a:p>
          <a:p>
            <a:pPr marL="342900" indent="-342900">
              <a:spcBef>
                <a:spcPts val="100"/>
              </a:spcBef>
              <a:buClr>
                <a:srgbClr val="F05F22"/>
              </a:buClr>
              <a:buSzPct val="100000"/>
              <a:buFont typeface="Arial" panose="020B0604020202020204" pitchFamily="34" charset="0"/>
              <a:buChar char="•"/>
              <a:defRPr sz="1800" b="0" i="0" u="none" strike="noStrike" kern="0" cap="none" spc="0" baseline="0">
                <a:solidFill>
                  <a:srgbClr val="000000"/>
                </a:solidFill>
                <a:uFillTx/>
              </a:defRPr>
            </a:pPr>
            <a:r>
              <a:rPr lang="en-US" b="1" dirty="0">
                <a:solidFill>
                  <a:srgbClr val="000000"/>
                </a:solidFill>
                <a:latin typeface="Arial" pitchFamily="34"/>
                <a:cs typeface="Arial" pitchFamily="34"/>
              </a:rPr>
              <a:t>Rules and scorekeeping</a:t>
            </a:r>
          </a:p>
          <a:p>
            <a:pPr marL="568325" lvl="1" indent="-222250">
              <a:spcBef>
                <a:spcPts val="100"/>
              </a:spcBef>
              <a:buClr>
                <a:srgbClr val="F05F22"/>
              </a:buClr>
              <a:buSzPct val="100000"/>
              <a:buFont typeface="Arial" panose="020B0604020202020204" pitchFamily="34" charset="0"/>
              <a:buChar char="•"/>
              <a:defRPr sz="1800" b="0" i="0" u="none" strike="noStrike" kern="0" cap="none" spc="0" baseline="0">
                <a:solidFill>
                  <a:srgbClr val="000000"/>
                </a:solidFill>
                <a:uFillTx/>
              </a:defRPr>
            </a:pPr>
            <a:r>
              <a:rPr lang="en-US" sz="1600" kern="0" dirty="0">
                <a:solidFill>
                  <a:srgbClr val="000000"/>
                </a:solidFill>
                <a:latin typeface="Arial" pitchFamily="34"/>
                <a:cs typeface="Arial" pitchFamily="34"/>
              </a:rPr>
              <a:t>Double plays</a:t>
            </a:r>
          </a:p>
          <a:p>
            <a:pPr marL="568325" lvl="1" indent="-222250">
              <a:spcBef>
                <a:spcPts val="100"/>
              </a:spcBef>
              <a:buClr>
                <a:srgbClr val="F05F22"/>
              </a:buClr>
              <a:buSzPct val="100000"/>
              <a:buFont typeface="Arial" panose="020B0604020202020204" pitchFamily="34" charset="0"/>
              <a:buChar char="•"/>
              <a:defRPr sz="1800" b="0" i="0" u="none" strike="noStrike" kern="0" cap="none" spc="0" baseline="0">
                <a:solidFill>
                  <a:srgbClr val="000000"/>
                </a:solidFill>
                <a:uFillTx/>
              </a:defRPr>
            </a:pPr>
            <a:r>
              <a:rPr lang="en-US" sz="1600" kern="0" dirty="0">
                <a:solidFill>
                  <a:srgbClr val="000000"/>
                </a:solidFill>
                <a:latin typeface="Arial" pitchFamily="34"/>
                <a:cs typeface="Arial" pitchFamily="34"/>
              </a:rPr>
              <a:t>Fielder’s choice</a:t>
            </a:r>
          </a:p>
          <a:p>
            <a:pPr marL="568325" lvl="1" indent="-222250">
              <a:spcBef>
                <a:spcPts val="100"/>
              </a:spcBef>
              <a:buClr>
                <a:srgbClr val="F05F22"/>
              </a:buClr>
              <a:buSzPct val="100000"/>
              <a:buFont typeface="Arial" panose="020B0604020202020204" pitchFamily="34" charset="0"/>
              <a:buChar char="•"/>
              <a:defRPr sz="1800" b="0" i="0" u="none" strike="noStrike" kern="0" cap="none" spc="0" baseline="0">
                <a:solidFill>
                  <a:srgbClr val="000000"/>
                </a:solidFill>
                <a:uFillTx/>
              </a:defRPr>
            </a:pPr>
            <a:r>
              <a:rPr lang="en-US" sz="1600" kern="0" dirty="0">
                <a:solidFill>
                  <a:srgbClr val="000000"/>
                </a:solidFill>
                <a:latin typeface="Arial" pitchFamily="34"/>
                <a:cs typeface="Arial" pitchFamily="34"/>
              </a:rPr>
              <a:t>Sacrifice flies</a:t>
            </a:r>
          </a:p>
          <a:p>
            <a:pPr marL="285750" indent="-285750">
              <a:spcBef>
                <a:spcPts val="100"/>
              </a:spcBef>
              <a:buClr>
                <a:srgbClr val="F05F22"/>
              </a:buClr>
              <a:buSzPct val="100000"/>
              <a:buFont typeface="Arial" panose="020B0604020202020204" pitchFamily="34" charset="0"/>
              <a:buChar char="•"/>
              <a:defRPr sz="1800" b="0" i="0" u="none" strike="noStrike" kern="0" cap="none" spc="0" baseline="0">
                <a:solidFill>
                  <a:srgbClr val="000000"/>
                </a:solidFill>
                <a:uFillTx/>
              </a:defRPr>
            </a:pPr>
            <a:r>
              <a:rPr lang="en-US" b="1" dirty="0">
                <a:solidFill>
                  <a:srgbClr val="000000"/>
                </a:solidFill>
                <a:latin typeface="Arial" pitchFamily="34"/>
                <a:cs typeface="Arial" pitchFamily="34"/>
              </a:rPr>
              <a:t>Strategy</a:t>
            </a:r>
          </a:p>
          <a:p>
            <a:pPr marL="568325" indent="-222250">
              <a:spcBef>
                <a:spcPts val="100"/>
              </a:spcBef>
              <a:buClr>
                <a:srgbClr val="F05F22"/>
              </a:buClr>
              <a:buSzPct val="100000"/>
              <a:buFont typeface="Arial" panose="020B0604020202020204" pitchFamily="34" charset="0"/>
              <a:buChar char="•"/>
              <a:defRPr sz="1800" b="0" i="0" u="none" strike="noStrike" kern="0" cap="none" spc="0" baseline="0">
                <a:solidFill>
                  <a:srgbClr val="000000"/>
                </a:solidFill>
                <a:uFillTx/>
              </a:defRPr>
            </a:pPr>
            <a:r>
              <a:rPr lang="en-US" sz="1600" dirty="0">
                <a:solidFill>
                  <a:srgbClr val="000000"/>
                </a:solidFill>
                <a:latin typeface="Arial" pitchFamily="34"/>
                <a:cs typeface="Arial" pitchFamily="34"/>
              </a:rPr>
              <a:t>Intentional walks</a:t>
            </a:r>
          </a:p>
          <a:p>
            <a:pPr marL="568325" indent="-222250">
              <a:spcBef>
                <a:spcPts val="100"/>
              </a:spcBef>
              <a:buClr>
                <a:srgbClr val="F05F22"/>
              </a:buClr>
              <a:buSzPct val="100000"/>
              <a:buFont typeface="Arial" panose="020B0604020202020204" pitchFamily="34" charset="0"/>
              <a:buChar char="•"/>
              <a:defRPr sz="1800" b="0" i="0" u="none" strike="noStrike" kern="0" cap="none" spc="0" baseline="0">
                <a:solidFill>
                  <a:srgbClr val="000000"/>
                </a:solidFill>
                <a:uFillTx/>
              </a:defRPr>
            </a:pPr>
            <a:r>
              <a:rPr lang="en-US" sz="1600" dirty="0">
                <a:solidFill>
                  <a:srgbClr val="000000"/>
                </a:solidFill>
                <a:latin typeface="Arial" pitchFamily="34"/>
                <a:cs typeface="Arial" pitchFamily="34"/>
              </a:rPr>
              <a:t>Pitching around the batter</a:t>
            </a:r>
          </a:p>
          <a:p>
            <a:pPr marL="568325" indent="-222250">
              <a:spcBef>
                <a:spcPts val="100"/>
              </a:spcBef>
              <a:buClr>
                <a:srgbClr val="F05F22"/>
              </a:buClr>
              <a:buSzPct val="100000"/>
              <a:buFont typeface="Arial" panose="020B0604020202020204" pitchFamily="34" charset="0"/>
              <a:buChar char="•"/>
              <a:defRPr sz="1800" b="0" i="0" u="none" strike="noStrike" kern="0" cap="none" spc="0" baseline="0">
                <a:solidFill>
                  <a:srgbClr val="000000"/>
                </a:solidFill>
                <a:uFillTx/>
              </a:defRPr>
            </a:pPr>
            <a:r>
              <a:rPr lang="en-US" sz="1600" dirty="0">
                <a:solidFill>
                  <a:srgbClr val="000000"/>
                </a:solidFill>
                <a:latin typeface="Arial" pitchFamily="34"/>
                <a:cs typeface="Arial" pitchFamily="34"/>
              </a:rPr>
              <a:t>Sacrifice bunts</a:t>
            </a:r>
          </a:p>
        </p:txBody>
      </p:sp>
      <p:pic>
        <p:nvPicPr>
          <p:cNvPr id="14" name="Picture 13" descr="Chart, bar chart&#10;&#10;Description automatically generated">
            <a:extLst>
              <a:ext uri="{FF2B5EF4-FFF2-40B4-BE49-F238E27FC236}">
                <a16:creationId xmlns:a16="http://schemas.microsoft.com/office/drawing/2014/main" id="{585442A1-75DA-4659-9BFD-446C79F76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222" y="1348451"/>
            <a:ext cx="8842774" cy="3805497"/>
          </a:xfrm>
          <a:prstGeom prst="rect">
            <a:avLst/>
          </a:prstGeom>
        </p:spPr>
      </p:pic>
      <p:sp>
        <p:nvSpPr>
          <p:cNvPr id="12" name="Oval 11">
            <a:extLst>
              <a:ext uri="{FF2B5EF4-FFF2-40B4-BE49-F238E27FC236}">
                <a16:creationId xmlns:a16="http://schemas.microsoft.com/office/drawing/2014/main" id="{DAC69FD2-12ED-AF43-8E76-5E53E591EB1A}"/>
              </a:ext>
            </a:extLst>
          </p:cNvPr>
          <p:cNvSpPr/>
          <p:nvPr/>
        </p:nvSpPr>
        <p:spPr>
          <a:xfrm>
            <a:off x="4797285" y="4543997"/>
            <a:ext cx="1126437" cy="410886"/>
          </a:xfrm>
          <a:custGeom>
            <a:avLst/>
            <a:gdLst>
              <a:gd name="connsiteX0" fmla="*/ 0 w 1126437"/>
              <a:gd name="connsiteY0" fmla="*/ 205443 h 410886"/>
              <a:gd name="connsiteX1" fmla="*/ 563219 w 1126437"/>
              <a:gd name="connsiteY1" fmla="*/ 0 h 410886"/>
              <a:gd name="connsiteX2" fmla="*/ 1126438 w 1126437"/>
              <a:gd name="connsiteY2" fmla="*/ 205443 h 410886"/>
              <a:gd name="connsiteX3" fmla="*/ 563219 w 1126437"/>
              <a:gd name="connsiteY3" fmla="*/ 410886 h 410886"/>
              <a:gd name="connsiteX4" fmla="*/ 0 w 1126437"/>
              <a:gd name="connsiteY4" fmla="*/ 205443 h 41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37" h="410886" extrusionOk="0">
                <a:moveTo>
                  <a:pt x="0" y="205443"/>
                </a:moveTo>
                <a:cubicBezTo>
                  <a:pt x="-21056" y="78992"/>
                  <a:pt x="193508" y="22014"/>
                  <a:pt x="563219" y="0"/>
                </a:cubicBezTo>
                <a:cubicBezTo>
                  <a:pt x="880827" y="1379"/>
                  <a:pt x="1112791" y="92414"/>
                  <a:pt x="1126438" y="205443"/>
                </a:cubicBezTo>
                <a:cubicBezTo>
                  <a:pt x="1081568" y="362724"/>
                  <a:pt x="864590" y="464423"/>
                  <a:pt x="563219" y="410886"/>
                </a:cubicBezTo>
                <a:cubicBezTo>
                  <a:pt x="249848" y="409620"/>
                  <a:pt x="14059" y="325624"/>
                  <a:pt x="0" y="205443"/>
                </a:cubicBezTo>
                <a:close/>
              </a:path>
            </a:pathLst>
          </a:custGeom>
          <a:noFill/>
          <a:ln w="38100">
            <a:solidFill>
              <a:schemeClr val="accent2"/>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146DE6D-8A75-F045-B008-A5D8EEB0639C}"/>
              </a:ext>
            </a:extLst>
          </p:cNvPr>
          <p:cNvSpPr/>
          <p:nvPr/>
        </p:nvSpPr>
        <p:spPr>
          <a:xfrm>
            <a:off x="7534086" y="4579251"/>
            <a:ext cx="689115" cy="410886"/>
          </a:xfrm>
          <a:custGeom>
            <a:avLst/>
            <a:gdLst>
              <a:gd name="connsiteX0" fmla="*/ 0 w 689115"/>
              <a:gd name="connsiteY0" fmla="*/ 205443 h 410886"/>
              <a:gd name="connsiteX1" fmla="*/ 344558 w 689115"/>
              <a:gd name="connsiteY1" fmla="*/ 0 h 410886"/>
              <a:gd name="connsiteX2" fmla="*/ 689116 w 689115"/>
              <a:gd name="connsiteY2" fmla="*/ 205443 h 410886"/>
              <a:gd name="connsiteX3" fmla="*/ 344558 w 689115"/>
              <a:gd name="connsiteY3" fmla="*/ 410886 h 410886"/>
              <a:gd name="connsiteX4" fmla="*/ 0 w 689115"/>
              <a:gd name="connsiteY4" fmla="*/ 205443 h 41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15" h="410886" extrusionOk="0">
                <a:moveTo>
                  <a:pt x="0" y="205443"/>
                </a:moveTo>
                <a:cubicBezTo>
                  <a:pt x="-33173" y="71518"/>
                  <a:pt x="120543" y="12656"/>
                  <a:pt x="344558" y="0"/>
                </a:cubicBezTo>
                <a:cubicBezTo>
                  <a:pt x="541403" y="1379"/>
                  <a:pt x="675469" y="92414"/>
                  <a:pt x="689116" y="205443"/>
                </a:cubicBezTo>
                <a:cubicBezTo>
                  <a:pt x="658452" y="348851"/>
                  <a:pt x="528142" y="447976"/>
                  <a:pt x="344558" y="410886"/>
                </a:cubicBezTo>
                <a:cubicBezTo>
                  <a:pt x="151950" y="409620"/>
                  <a:pt x="14059" y="325624"/>
                  <a:pt x="0" y="205443"/>
                </a:cubicBezTo>
                <a:close/>
              </a:path>
            </a:pathLst>
          </a:custGeom>
          <a:noFill/>
          <a:ln w="38100">
            <a:solidFill>
              <a:schemeClr val="accent2"/>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02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dissolve">
                                      <p:cBhvr>
                                        <p:cTn id="10" dur="500"/>
                                        <p:tgtEl>
                                          <p:spTgt spid="7">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dissolve">
                                      <p:cBhvr>
                                        <p:cTn id="13" dur="500"/>
                                        <p:tgtEl>
                                          <p:spTgt spid="7">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dissolve">
                                      <p:cBhvr>
                                        <p:cTn id="16" dur="500"/>
                                        <p:tgtEl>
                                          <p:spTgt spid="7">
                                            <p:txEl>
                                              <p:pRg st="5" end="5"/>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dissolve">
                                      <p:cBhvr>
                                        <p:cTn id="24" dur="500"/>
                                        <p:tgtEl>
                                          <p:spTgt spid="7">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dissolve">
                                      <p:cBhvr>
                                        <p:cTn id="27" dur="500"/>
                                        <p:tgtEl>
                                          <p:spTgt spid="7">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dissolve">
                                      <p:cBhvr>
                                        <p:cTn id="30" dur="500"/>
                                        <p:tgtEl>
                                          <p:spTgt spid="7">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dissolve">
                                      <p:cBhvr>
                                        <p:cTn id="33" dur="500"/>
                                        <p:tgtEl>
                                          <p:spTgt spid="7">
                                            <p:txEl>
                                              <p:pRg st="9" end="9"/>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377E46-D6EE-4D6E-8698-A7B8703392AC}"/>
              </a:ext>
            </a:extLst>
          </p:cNvPr>
          <p:cNvSpPr/>
          <p:nvPr/>
        </p:nvSpPr>
        <p:spPr>
          <a:xfrm>
            <a:off x="0" y="6242179"/>
            <a:ext cx="12191996" cy="615820"/>
          </a:xfrm>
          <a:prstGeom prst="rect">
            <a:avLst/>
          </a:pr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2">
            <a:extLst>
              <a:ext uri="{FF2B5EF4-FFF2-40B4-BE49-F238E27FC236}">
                <a16:creationId xmlns:a16="http://schemas.microsoft.com/office/drawing/2014/main" id="{809E8AF3-DD43-47A7-ACEC-D101460DC1B8}"/>
              </a:ext>
            </a:extLst>
          </p:cNvPr>
          <p:cNvPicPr>
            <a:picLocks noChangeAspect="1"/>
          </p:cNvPicPr>
          <p:nvPr/>
        </p:nvPicPr>
        <p:blipFill>
          <a:blip r:embed="rId3"/>
          <a:srcRect/>
          <a:stretch>
            <a:fillRect/>
          </a:stretch>
        </p:blipFill>
        <p:spPr>
          <a:xfrm>
            <a:off x="422077" y="6371795"/>
            <a:ext cx="1559125" cy="330299"/>
          </a:xfrm>
          <a:prstGeom prst="rect">
            <a:avLst/>
          </a:prstGeom>
          <a:noFill/>
          <a:ln cap="flat">
            <a:noFill/>
          </a:ln>
        </p:spPr>
      </p:pic>
      <p:sp>
        <p:nvSpPr>
          <p:cNvPr id="5" name="TextBox 4">
            <a:extLst>
              <a:ext uri="{FF2B5EF4-FFF2-40B4-BE49-F238E27FC236}">
                <a16:creationId xmlns:a16="http://schemas.microsoft.com/office/drawing/2014/main" id="{CBC83259-B386-4FA8-991F-022560FF1F87}"/>
              </a:ext>
            </a:extLst>
          </p:cNvPr>
          <p:cNvSpPr txBox="1"/>
          <p:nvPr/>
        </p:nvSpPr>
        <p:spPr>
          <a:xfrm>
            <a:off x="3692722" y="6398449"/>
            <a:ext cx="3810003"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FFFFFF"/>
                </a:solidFill>
                <a:uFillTx/>
                <a:latin typeface="Arial" pitchFamily="34"/>
                <a:cs typeface="Arial" pitchFamily="34"/>
              </a:rPr>
              <a:t>2021 SABR Analytics Conference</a:t>
            </a:r>
          </a:p>
        </p:txBody>
      </p:sp>
      <p:sp>
        <p:nvSpPr>
          <p:cNvPr id="6" name="TextBox 5">
            <a:extLst>
              <a:ext uri="{FF2B5EF4-FFF2-40B4-BE49-F238E27FC236}">
                <a16:creationId xmlns:a16="http://schemas.microsoft.com/office/drawing/2014/main" id="{246F98CE-3A15-4F01-8DF5-02548595D15F}"/>
              </a:ext>
            </a:extLst>
          </p:cNvPr>
          <p:cNvSpPr txBox="1"/>
          <p:nvPr/>
        </p:nvSpPr>
        <p:spPr>
          <a:xfrm>
            <a:off x="422077" y="392734"/>
            <a:ext cx="11562728" cy="646331"/>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3600" b="0" i="0" u="none" strike="noStrike" kern="1200" cap="none" spc="0" baseline="0" dirty="0">
                <a:uFillTx/>
                <a:latin typeface="Arial" pitchFamily="34"/>
                <a:cs typeface="Arial" pitchFamily="34"/>
              </a:rPr>
              <a:t>Singlearity-PA </a:t>
            </a:r>
            <a:r>
              <a:rPr lang="en-US" sz="3600" dirty="0">
                <a:solidFill>
                  <a:srgbClr val="F05F22"/>
                </a:solidFill>
                <a:latin typeface="Arial" pitchFamily="34"/>
                <a:cs typeface="Arial" pitchFamily="34"/>
              </a:rPr>
              <a:t>R</a:t>
            </a:r>
            <a:r>
              <a:rPr lang="en-US" sz="3600" b="0" i="0" u="none" strike="noStrike" kern="1200" cap="none" spc="0" baseline="0" dirty="0">
                <a:solidFill>
                  <a:srgbClr val="F05F22"/>
                </a:solidFill>
                <a:uFillTx/>
                <a:latin typeface="Arial" pitchFamily="34"/>
                <a:cs typeface="Arial" pitchFamily="34"/>
              </a:rPr>
              <a:t>esults</a:t>
            </a:r>
          </a:p>
        </p:txBody>
      </p:sp>
      <p:sp>
        <p:nvSpPr>
          <p:cNvPr id="15" name="TextBox 15">
            <a:extLst>
              <a:ext uri="{FF2B5EF4-FFF2-40B4-BE49-F238E27FC236}">
                <a16:creationId xmlns:a16="http://schemas.microsoft.com/office/drawing/2014/main" id="{8DEC504E-F26C-44DD-8084-A032FF6CECE0}"/>
              </a:ext>
            </a:extLst>
          </p:cNvPr>
          <p:cNvSpPr txBox="1"/>
          <p:nvPr/>
        </p:nvSpPr>
        <p:spPr>
          <a:xfrm>
            <a:off x="422078" y="1248394"/>
            <a:ext cx="11294533" cy="400110"/>
          </a:xfrm>
          <a:prstGeom prst="rect">
            <a:avLst/>
          </a:prstGeom>
          <a:noFill/>
          <a:ln cap="flat">
            <a:noFill/>
          </a:ln>
        </p:spPr>
        <p:txBody>
          <a:bodyPr vert="horz" wrap="square" lIns="91440" tIns="45720" rIns="91440" bIns="45720" anchor="t" anchorCtr="0" compatLnSpc="1">
            <a:spAutoFit/>
          </a:bodyPr>
          <a:lstStyle/>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panose="020B0604020202020204" pitchFamily="34" charset="0"/>
                <a:cs typeface="Arial" panose="020B0604020202020204" pitchFamily="34" charset="0"/>
              </a:rPr>
              <a:t>Compare Singlearity-PA error rates against log5 and a simplistic </a:t>
            </a:r>
            <a:r>
              <a:rPr lang="en-US" sz="2000" b="0" i="0" u="none" strike="noStrike" kern="1200" cap="none" spc="0" baseline="0" dirty="0" err="1">
                <a:solidFill>
                  <a:srgbClr val="000000"/>
                </a:solidFill>
                <a:uFillTx/>
                <a:latin typeface="Arial" panose="020B0604020202020204" pitchFamily="34" charset="0"/>
                <a:cs typeface="Arial" panose="020B0604020202020204" pitchFamily="34" charset="0"/>
              </a:rPr>
              <a:t>LeagueAverage</a:t>
            </a:r>
            <a:r>
              <a:rPr lang="en-US" sz="2000" b="0" i="0" u="none" strike="noStrike" kern="1200" cap="none" spc="0" baseline="0" dirty="0">
                <a:solidFill>
                  <a:srgbClr val="000000"/>
                </a:solidFill>
                <a:uFillTx/>
                <a:latin typeface="Arial" panose="020B0604020202020204" pitchFamily="34" charset="0"/>
                <a:cs typeface="Arial" panose="020B0604020202020204" pitchFamily="34" charset="0"/>
              </a:rPr>
              <a:t> model</a:t>
            </a:r>
          </a:p>
        </p:txBody>
      </p:sp>
      <p:grpSp>
        <p:nvGrpSpPr>
          <p:cNvPr id="29" name="Group 28">
            <a:extLst>
              <a:ext uri="{FF2B5EF4-FFF2-40B4-BE49-F238E27FC236}">
                <a16:creationId xmlns:a16="http://schemas.microsoft.com/office/drawing/2014/main" id="{56EBAA7D-CDFF-42D7-8B3A-36F02993F4B2}"/>
              </a:ext>
            </a:extLst>
          </p:cNvPr>
          <p:cNvGrpSpPr/>
          <p:nvPr/>
        </p:nvGrpSpPr>
        <p:grpSpPr>
          <a:xfrm>
            <a:off x="326914" y="2158523"/>
            <a:ext cx="11569251" cy="2879716"/>
            <a:chOff x="237706" y="2191976"/>
            <a:chExt cx="11569251" cy="2879716"/>
          </a:xfrm>
        </p:grpSpPr>
        <p:pic>
          <p:nvPicPr>
            <p:cNvPr id="16" name="Picture 15">
              <a:extLst>
                <a:ext uri="{FF2B5EF4-FFF2-40B4-BE49-F238E27FC236}">
                  <a16:creationId xmlns:a16="http://schemas.microsoft.com/office/drawing/2014/main" id="{73037076-5796-4067-BFE1-8B92B7DAF03E}"/>
                </a:ext>
              </a:extLst>
            </p:cNvPr>
            <p:cNvPicPr>
              <a:picLocks noChangeAspect="1"/>
            </p:cNvPicPr>
            <p:nvPr/>
          </p:nvPicPr>
          <p:blipFill rotWithShape="1">
            <a:blip r:embed="rId4"/>
            <a:srcRect t="89601"/>
            <a:stretch/>
          </p:blipFill>
          <p:spPr>
            <a:xfrm>
              <a:off x="3550074" y="4655832"/>
              <a:ext cx="4726616" cy="415860"/>
            </a:xfrm>
            <a:prstGeom prst="rect">
              <a:avLst/>
            </a:prstGeom>
          </p:spPr>
        </p:pic>
        <p:grpSp>
          <p:nvGrpSpPr>
            <p:cNvPr id="21" name="Group 20">
              <a:extLst>
                <a:ext uri="{FF2B5EF4-FFF2-40B4-BE49-F238E27FC236}">
                  <a16:creationId xmlns:a16="http://schemas.microsoft.com/office/drawing/2014/main" id="{B229261E-93C1-41F7-B3AD-F8C1DA1FFECF}"/>
                </a:ext>
              </a:extLst>
            </p:cNvPr>
            <p:cNvGrpSpPr/>
            <p:nvPr/>
          </p:nvGrpSpPr>
          <p:grpSpPr>
            <a:xfrm>
              <a:off x="237706" y="2191976"/>
              <a:ext cx="11569251" cy="2474048"/>
              <a:chOff x="146499" y="2235240"/>
              <a:chExt cx="11569251" cy="2692946"/>
            </a:xfrm>
          </p:grpSpPr>
          <p:graphicFrame>
            <p:nvGraphicFramePr>
              <p:cNvPr id="11" name="Chart 8">
                <a:extLst>
                  <a:ext uri="{FF2B5EF4-FFF2-40B4-BE49-F238E27FC236}">
                    <a16:creationId xmlns:a16="http://schemas.microsoft.com/office/drawing/2014/main" id="{106E4A9C-79EE-48CC-9D58-E7FF66494666}"/>
                  </a:ext>
                </a:extLst>
              </p:cNvPr>
              <p:cNvGraphicFramePr/>
              <p:nvPr>
                <p:extLst>
                  <p:ext uri="{D42A27DB-BD31-4B8C-83A1-F6EECF244321}">
                    <p14:modId xmlns:p14="http://schemas.microsoft.com/office/powerpoint/2010/main" val="251650373"/>
                  </p:ext>
                </p:extLst>
              </p:nvPr>
            </p:nvGraphicFramePr>
            <p:xfrm>
              <a:off x="1187636" y="2235240"/>
              <a:ext cx="2473307" cy="26786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3">
                <a:extLst>
                  <a:ext uri="{FF2B5EF4-FFF2-40B4-BE49-F238E27FC236}">
                    <a16:creationId xmlns:a16="http://schemas.microsoft.com/office/drawing/2014/main" id="{495DEEB1-315E-464A-A7E2-9332DE770A8D}"/>
                  </a:ext>
                </a:extLst>
              </p:cNvPr>
              <p:cNvGraphicFramePr/>
              <p:nvPr>
                <p:extLst>
                  <p:ext uri="{D42A27DB-BD31-4B8C-83A1-F6EECF244321}">
                    <p14:modId xmlns:p14="http://schemas.microsoft.com/office/powerpoint/2010/main" val="716656932"/>
                  </p:ext>
                </p:extLst>
              </p:nvPr>
            </p:nvGraphicFramePr>
            <p:xfrm>
              <a:off x="5190171" y="2246414"/>
              <a:ext cx="2473307" cy="26786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4">
                <a:extLst>
                  <a:ext uri="{FF2B5EF4-FFF2-40B4-BE49-F238E27FC236}">
                    <a16:creationId xmlns:a16="http://schemas.microsoft.com/office/drawing/2014/main" id="{F5E92DA2-D951-4BE6-92F2-9740595D7EA4}"/>
                  </a:ext>
                </a:extLst>
              </p:cNvPr>
              <p:cNvGraphicFramePr/>
              <p:nvPr>
                <p:extLst>
                  <p:ext uri="{D42A27DB-BD31-4B8C-83A1-F6EECF244321}">
                    <p14:modId xmlns:p14="http://schemas.microsoft.com/office/powerpoint/2010/main" val="3673581601"/>
                  </p:ext>
                </p:extLst>
              </p:nvPr>
            </p:nvGraphicFramePr>
            <p:xfrm>
              <a:off x="9132388" y="2249516"/>
              <a:ext cx="2583362" cy="2678670"/>
            </p:xfrm>
            <a:graphic>
              <a:graphicData uri="http://schemas.openxmlformats.org/drawingml/2006/chart">
                <c:chart xmlns:c="http://schemas.openxmlformats.org/drawingml/2006/chart" xmlns:r="http://schemas.openxmlformats.org/officeDocument/2006/relationships" r:id="rId7"/>
              </a:graphicData>
            </a:graphic>
          </p:graphicFrame>
          <p:sp>
            <p:nvSpPr>
              <p:cNvPr id="19" name="Rectangle 18">
                <a:extLst>
                  <a:ext uri="{FF2B5EF4-FFF2-40B4-BE49-F238E27FC236}">
                    <a16:creationId xmlns:a16="http://schemas.microsoft.com/office/drawing/2014/main" id="{7A094D6E-8645-47F9-8C67-3792BC8A09F1}"/>
                  </a:ext>
                </a:extLst>
              </p:cNvPr>
              <p:cNvSpPr/>
              <p:nvPr/>
            </p:nvSpPr>
            <p:spPr>
              <a:xfrm>
                <a:off x="146499" y="3475154"/>
                <a:ext cx="1125779"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RMSE Error Rate (Lower is better)</a:t>
                </a:r>
              </a:p>
            </p:txBody>
          </p:sp>
          <p:sp>
            <p:nvSpPr>
              <p:cNvPr id="20" name="Rectangle 19">
                <a:extLst>
                  <a:ext uri="{FF2B5EF4-FFF2-40B4-BE49-F238E27FC236}">
                    <a16:creationId xmlns:a16="http://schemas.microsoft.com/office/drawing/2014/main" id="{5F3E8C37-F056-4531-99CF-85628BD75956}"/>
                  </a:ext>
                </a:extLst>
              </p:cNvPr>
              <p:cNvSpPr/>
              <p:nvPr/>
            </p:nvSpPr>
            <p:spPr>
              <a:xfrm>
                <a:off x="4000259" y="3475153"/>
                <a:ext cx="1328212"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Categorical X-Entropy Loss (Lower is better)</a:t>
                </a:r>
              </a:p>
            </p:txBody>
          </p:sp>
          <p:sp>
            <p:nvSpPr>
              <p:cNvPr id="22" name="Rectangle 21">
                <a:extLst>
                  <a:ext uri="{FF2B5EF4-FFF2-40B4-BE49-F238E27FC236}">
                    <a16:creationId xmlns:a16="http://schemas.microsoft.com/office/drawing/2014/main" id="{52D51EC3-71FD-4C39-A18D-4D5848295D54}"/>
                  </a:ext>
                </a:extLst>
              </p:cNvPr>
              <p:cNvSpPr/>
              <p:nvPr/>
            </p:nvSpPr>
            <p:spPr>
              <a:xfrm>
                <a:off x="7961866" y="3429000"/>
                <a:ext cx="1328212"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Categorical X-Entropy Loss (Lower is better)</a:t>
                </a:r>
              </a:p>
            </p:txBody>
          </p:sp>
        </p:grpSp>
      </p:grpSp>
      <p:sp>
        <p:nvSpPr>
          <p:cNvPr id="24" name="Rectangle 23">
            <a:extLst>
              <a:ext uri="{FF2B5EF4-FFF2-40B4-BE49-F238E27FC236}">
                <a16:creationId xmlns:a16="http://schemas.microsoft.com/office/drawing/2014/main" id="{9C83B57C-7131-4B3A-8487-AC4FA7F2318C}"/>
              </a:ext>
            </a:extLst>
          </p:cNvPr>
          <p:cNvSpPr/>
          <p:nvPr/>
        </p:nvSpPr>
        <p:spPr>
          <a:xfrm>
            <a:off x="422077" y="5241980"/>
            <a:ext cx="11383742" cy="753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F632A88A-36F3-4F81-9726-84C6C117B9A7}"/>
              </a:ext>
            </a:extLst>
          </p:cNvPr>
          <p:cNvGrpSpPr/>
          <p:nvPr/>
        </p:nvGrpSpPr>
        <p:grpSpPr>
          <a:xfrm>
            <a:off x="2674291" y="5306307"/>
            <a:ext cx="8126939" cy="646331"/>
            <a:chOff x="2451268" y="5428968"/>
            <a:chExt cx="8126939" cy="646331"/>
          </a:xfrm>
        </p:grpSpPr>
        <p:sp>
          <p:nvSpPr>
            <p:cNvPr id="23" name="Rectangle 22">
              <a:extLst>
                <a:ext uri="{FF2B5EF4-FFF2-40B4-BE49-F238E27FC236}">
                  <a16:creationId xmlns:a16="http://schemas.microsoft.com/office/drawing/2014/main" id="{1AF3560F-F592-4AC6-9FE6-D78CFBEE0D1D}"/>
                </a:ext>
              </a:extLst>
            </p:cNvPr>
            <p:cNvSpPr/>
            <p:nvPr/>
          </p:nvSpPr>
          <p:spPr>
            <a:xfrm>
              <a:off x="4482207" y="5428968"/>
              <a:ext cx="6096000" cy="646331"/>
            </a:xfrm>
            <a:prstGeom prst="rect">
              <a:avLst/>
            </a:prstGeom>
          </p:spPr>
          <p:txBody>
            <a:bodyPr>
              <a:spAutoFit/>
            </a:bodyPr>
            <a:lstStyle/>
            <a:p>
              <a:r>
                <a:rPr lang="en-US" dirty="0">
                  <a:latin typeface="Arial" panose="020B0604020202020204" pitchFamily="34" charset="0"/>
                  <a:cs typeface="Arial" panose="020B0604020202020204" pitchFamily="34" charset="0"/>
                </a:rPr>
                <a:t>Singlearity-PA does better than other models.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log5 is worse than simplistic LeagueAverage model.</a:t>
              </a:r>
            </a:p>
          </p:txBody>
        </p:sp>
        <p:sp>
          <p:nvSpPr>
            <p:cNvPr id="27" name="TextBox 26">
              <a:extLst>
                <a:ext uri="{FF2B5EF4-FFF2-40B4-BE49-F238E27FC236}">
                  <a16:creationId xmlns:a16="http://schemas.microsoft.com/office/drawing/2014/main" id="{ED60A894-FDFA-4E68-9419-D8BADB268D2F}"/>
                </a:ext>
              </a:extLst>
            </p:cNvPr>
            <p:cNvSpPr txBox="1"/>
            <p:nvPr/>
          </p:nvSpPr>
          <p:spPr>
            <a:xfrm>
              <a:off x="2451268" y="5533167"/>
              <a:ext cx="204267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Conclusion:</a:t>
              </a:r>
            </a:p>
          </p:txBody>
        </p:sp>
      </p:grpSp>
      <p:pic>
        <p:nvPicPr>
          <p:cNvPr id="7" name="Graphic 6">
            <a:extLst>
              <a:ext uri="{FF2B5EF4-FFF2-40B4-BE49-F238E27FC236}">
                <a16:creationId xmlns:a16="http://schemas.microsoft.com/office/drawing/2014/main" id="{2B2639A0-CE8F-2146-ABA1-5803E42F0F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36620" y="5334001"/>
            <a:ext cx="599211" cy="599211"/>
          </a:xfrm>
          <a:prstGeom prst="rect">
            <a:avLst/>
          </a:prstGeom>
        </p:spPr>
      </p:pic>
    </p:spTree>
    <p:extLst>
      <p:ext uri="{BB962C8B-B14F-4D97-AF65-F5344CB8AC3E}">
        <p14:creationId xmlns:p14="http://schemas.microsoft.com/office/powerpoint/2010/main" val="293053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3345E-4CFB-478D-94FC-361B07190EEC}"/>
              </a:ext>
            </a:extLst>
          </p:cNvPr>
          <p:cNvSpPr/>
          <p:nvPr/>
        </p:nvSpPr>
        <p:spPr>
          <a:xfrm>
            <a:off x="0" y="6242179"/>
            <a:ext cx="12191996" cy="615820"/>
          </a:xfrm>
          <a:prstGeom prst="rect">
            <a:avLst/>
          </a:pr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2">
            <a:extLst>
              <a:ext uri="{FF2B5EF4-FFF2-40B4-BE49-F238E27FC236}">
                <a16:creationId xmlns:a16="http://schemas.microsoft.com/office/drawing/2014/main" id="{941DFCBB-A18E-412F-A9D5-084B8FE5834E}"/>
              </a:ext>
            </a:extLst>
          </p:cNvPr>
          <p:cNvPicPr>
            <a:picLocks noChangeAspect="1"/>
          </p:cNvPicPr>
          <p:nvPr/>
        </p:nvPicPr>
        <p:blipFill>
          <a:blip r:embed="rId3"/>
          <a:srcRect/>
          <a:stretch>
            <a:fillRect/>
          </a:stretch>
        </p:blipFill>
        <p:spPr>
          <a:xfrm>
            <a:off x="422077" y="6371795"/>
            <a:ext cx="1559125" cy="330299"/>
          </a:xfrm>
          <a:prstGeom prst="rect">
            <a:avLst/>
          </a:prstGeom>
          <a:noFill/>
          <a:ln cap="flat">
            <a:noFill/>
          </a:ln>
        </p:spPr>
      </p:pic>
      <p:sp>
        <p:nvSpPr>
          <p:cNvPr id="5" name="TextBox 4">
            <a:extLst>
              <a:ext uri="{FF2B5EF4-FFF2-40B4-BE49-F238E27FC236}">
                <a16:creationId xmlns:a16="http://schemas.microsoft.com/office/drawing/2014/main" id="{674D011F-19BA-47C7-A9C5-F772D9464DE5}"/>
              </a:ext>
            </a:extLst>
          </p:cNvPr>
          <p:cNvSpPr txBox="1"/>
          <p:nvPr/>
        </p:nvSpPr>
        <p:spPr>
          <a:xfrm>
            <a:off x="3692722" y="6398449"/>
            <a:ext cx="3810003"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FFFFFF"/>
                </a:solidFill>
                <a:uFillTx/>
                <a:latin typeface="Arial" pitchFamily="34"/>
                <a:cs typeface="Arial" pitchFamily="34"/>
              </a:rPr>
              <a:t>2021 SABR Analytics Conference</a:t>
            </a:r>
          </a:p>
        </p:txBody>
      </p:sp>
      <p:sp>
        <p:nvSpPr>
          <p:cNvPr id="6" name="TextBox 5">
            <a:extLst>
              <a:ext uri="{FF2B5EF4-FFF2-40B4-BE49-F238E27FC236}">
                <a16:creationId xmlns:a16="http://schemas.microsoft.com/office/drawing/2014/main" id="{4EB5B38E-1407-4BD5-9F48-90113A424142}"/>
              </a:ext>
            </a:extLst>
          </p:cNvPr>
          <p:cNvSpPr txBox="1"/>
          <p:nvPr/>
        </p:nvSpPr>
        <p:spPr>
          <a:xfrm>
            <a:off x="422077" y="392734"/>
            <a:ext cx="1035768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Arial" pitchFamily="34"/>
                <a:cs typeface="Arial" pitchFamily="34"/>
              </a:rPr>
              <a:t>Singlearity-PA </a:t>
            </a:r>
            <a:r>
              <a:rPr lang="en-US" sz="3600" dirty="0">
                <a:solidFill>
                  <a:srgbClr val="F05F22"/>
                </a:solidFill>
                <a:latin typeface="Arial" pitchFamily="34"/>
                <a:cs typeface="Arial" pitchFamily="34"/>
              </a:rPr>
              <a:t>O</a:t>
            </a:r>
            <a:r>
              <a:rPr lang="en-US" sz="3600" b="0" i="0" u="none" strike="noStrike" kern="1200" cap="none" spc="0" baseline="0" dirty="0">
                <a:solidFill>
                  <a:srgbClr val="F05F22"/>
                </a:solidFill>
                <a:uFillTx/>
                <a:latin typeface="Arial" pitchFamily="34"/>
                <a:cs typeface="Arial" pitchFamily="34"/>
              </a:rPr>
              <a:t>utperforms</a:t>
            </a:r>
            <a:r>
              <a:rPr lang="en-US" sz="3600" b="0" i="0" u="none" strike="noStrike" kern="1200" cap="none" spc="0" baseline="0" dirty="0">
                <a:solidFill>
                  <a:srgbClr val="000000"/>
                </a:solidFill>
                <a:uFillTx/>
                <a:latin typeface="Arial" pitchFamily="34"/>
                <a:cs typeface="Arial" pitchFamily="34"/>
              </a:rPr>
              <a:t> </a:t>
            </a:r>
            <a:r>
              <a:rPr lang="en-US" sz="3600" dirty="0">
                <a:solidFill>
                  <a:srgbClr val="000000"/>
                </a:solidFill>
                <a:latin typeface="Arial" pitchFamily="34"/>
                <a:cs typeface="Arial" pitchFamily="34"/>
              </a:rPr>
              <a:t>O</a:t>
            </a:r>
            <a:r>
              <a:rPr lang="en-US" sz="3600" b="0" i="0" u="none" strike="noStrike" kern="1200" cap="none" spc="0" baseline="0" dirty="0">
                <a:solidFill>
                  <a:srgbClr val="000000"/>
                </a:solidFill>
                <a:uFillTx/>
                <a:latin typeface="Arial" pitchFamily="34"/>
                <a:cs typeface="Arial" pitchFamily="34"/>
              </a:rPr>
              <a:t>ther </a:t>
            </a:r>
            <a:r>
              <a:rPr lang="en-US" sz="3600" dirty="0">
                <a:solidFill>
                  <a:srgbClr val="000000"/>
                </a:solidFill>
                <a:latin typeface="Arial" pitchFamily="34"/>
                <a:cs typeface="Arial" pitchFamily="34"/>
              </a:rPr>
              <a:t>M</a:t>
            </a:r>
            <a:r>
              <a:rPr lang="en-US" sz="3600" b="0" i="0" u="none" strike="noStrike" kern="1200" cap="none" spc="0" baseline="0" dirty="0">
                <a:solidFill>
                  <a:srgbClr val="000000"/>
                </a:solidFill>
                <a:uFillTx/>
                <a:latin typeface="Arial" pitchFamily="34"/>
                <a:cs typeface="Arial" pitchFamily="34"/>
              </a:rPr>
              <a:t>odels</a:t>
            </a:r>
          </a:p>
        </p:txBody>
      </p:sp>
      <p:graphicFrame>
        <p:nvGraphicFramePr>
          <p:cNvPr id="8" name="Table 15">
            <a:extLst>
              <a:ext uri="{FF2B5EF4-FFF2-40B4-BE49-F238E27FC236}">
                <a16:creationId xmlns:a16="http://schemas.microsoft.com/office/drawing/2014/main" id="{1A09C232-4A79-4235-975E-4E0592CBE079}"/>
              </a:ext>
            </a:extLst>
          </p:cNvPr>
          <p:cNvGraphicFramePr>
            <a:graphicFrameLocks noGrp="1"/>
          </p:cNvGraphicFramePr>
          <p:nvPr>
            <p:extLst>
              <p:ext uri="{D42A27DB-BD31-4B8C-83A1-F6EECF244321}">
                <p14:modId xmlns:p14="http://schemas.microsoft.com/office/powerpoint/2010/main" val="1246019081"/>
              </p:ext>
            </p:extLst>
          </p:nvPr>
        </p:nvGraphicFramePr>
        <p:xfrm>
          <a:off x="477737" y="1474497"/>
          <a:ext cx="11210915" cy="1088279"/>
        </p:xfrm>
        <a:graphic>
          <a:graphicData uri="http://schemas.openxmlformats.org/drawingml/2006/table">
            <a:tbl>
              <a:tblPr firstRow="1" firstCol="1" bandRow="1">
                <a:effectLst/>
                <a:tableStyleId>{F5AB1C69-6EDB-4FF4-983F-18BD219EF322}</a:tableStyleId>
              </a:tblPr>
              <a:tblGrid>
                <a:gridCol w="1672729">
                  <a:extLst>
                    <a:ext uri="{9D8B030D-6E8A-4147-A177-3AD203B41FA5}">
                      <a16:colId xmlns:a16="http://schemas.microsoft.com/office/drawing/2014/main" val="2936079341"/>
                    </a:ext>
                  </a:extLst>
                </a:gridCol>
                <a:gridCol w="2435269">
                  <a:extLst>
                    <a:ext uri="{9D8B030D-6E8A-4147-A177-3AD203B41FA5}">
                      <a16:colId xmlns:a16="http://schemas.microsoft.com/office/drawing/2014/main" val="2696602424"/>
                    </a:ext>
                  </a:extLst>
                </a:gridCol>
                <a:gridCol w="2367639">
                  <a:extLst>
                    <a:ext uri="{9D8B030D-6E8A-4147-A177-3AD203B41FA5}">
                      <a16:colId xmlns:a16="http://schemas.microsoft.com/office/drawing/2014/main" val="20557947"/>
                    </a:ext>
                  </a:extLst>
                </a:gridCol>
                <a:gridCol w="2367639">
                  <a:extLst>
                    <a:ext uri="{9D8B030D-6E8A-4147-A177-3AD203B41FA5}">
                      <a16:colId xmlns:a16="http://schemas.microsoft.com/office/drawing/2014/main" val="1270382286"/>
                    </a:ext>
                  </a:extLst>
                </a:gridCol>
                <a:gridCol w="2367639">
                  <a:extLst>
                    <a:ext uri="{9D8B030D-6E8A-4147-A177-3AD203B41FA5}">
                      <a16:colId xmlns:a16="http://schemas.microsoft.com/office/drawing/2014/main" val="3845379312"/>
                    </a:ext>
                  </a:extLst>
                </a:gridCol>
              </a:tblGrid>
              <a:tr h="437342">
                <a:tc>
                  <a:txBody>
                    <a:bodyPr/>
                    <a:lstStyle/>
                    <a:p>
                      <a:pPr marL="0" marR="0" lvl="0" algn="ctr">
                        <a:spcBef>
                          <a:spcPts val="0"/>
                        </a:spcBef>
                        <a:spcAft>
                          <a:spcPts val="0"/>
                        </a:spcAft>
                      </a:pPr>
                      <a:r>
                        <a:rPr lang="en-US" sz="1400">
                          <a:latin typeface="Arial" pitchFamily="34"/>
                          <a:cs typeface="Arial" pitchFamily="34"/>
                        </a:rPr>
                        <a:t>Type of PA Matchup</a:t>
                      </a:r>
                      <a:endParaRPr lang="en-US" sz="1600">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F22"/>
                    </a:solidFill>
                  </a:tcPr>
                </a:tc>
                <a:tc>
                  <a:txBody>
                    <a:bodyPr/>
                    <a:lstStyle/>
                    <a:p>
                      <a:pPr marL="0" marR="0" lvl="0" algn="ctr">
                        <a:spcBef>
                          <a:spcPts val="0"/>
                        </a:spcBef>
                        <a:spcAft>
                          <a:spcPts val="0"/>
                        </a:spcAft>
                      </a:pPr>
                      <a:r>
                        <a:rPr lang="en-US" sz="1400">
                          <a:latin typeface="Arial" pitchFamily="34"/>
                          <a:cs typeface="Arial" pitchFamily="34"/>
                        </a:rPr>
                        <a:t>Model Name</a:t>
                      </a:r>
                      <a:endParaRPr lang="en-US" sz="1600">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000000"/>
                    </a:solidFill>
                  </a:tcPr>
                </a:tc>
                <a:tc>
                  <a:txBody>
                    <a:bodyPr/>
                    <a:lstStyle/>
                    <a:p>
                      <a:pPr marL="0" marR="0" lvl="0" algn="ctr">
                        <a:spcBef>
                          <a:spcPts val="0"/>
                        </a:spcBef>
                        <a:spcAft>
                          <a:spcPts val="0"/>
                        </a:spcAft>
                      </a:pPr>
                      <a:r>
                        <a:rPr lang="en-US" sz="1400" dirty="0">
                          <a:solidFill>
                            <a:srgbClr val="000000"/>
                          </a:solidFill>
                          <a:latin typeface="Arial" pitchFamily="34"/>
                          <a:cs typeface="Arial" pitchFamily="34"/>
                        </a:rPr>
                        <a:t>wOBA</a:t>
                      </a:r>
                      <a:endParaRPr lang="en-US" sz="1600" dirty="0">
                        <a:solidFill>
                          <a:srgbClr val="000000"/>
                        </a:solidFill>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D6DCE5"/>
                    </a:solidFill>
                  </a:tcPr>
                </a:tc>
                <a:tc>
                  <a:txBody>
                    <a:bodyPr/>
                    <a:lstStyle/>
                    <a:p>
                      <a:pPr marL="0" marR="0" lvl="0" algn="ctr">
                        <a:spcBef>
                          <a:spcPts val="0"/>
                        </a:spcBef>
                        <a:spcAft>
                          <a:spcPts val="0"/>
                        </a:spcAft>
                      </a:pPr>
                      <a:r>
                        <a:rPr lang="en-US" sz="1600">
                          <a:latin typeface="Arial" pitchFamily="34"/>
                          <a:ea typeface="Cambria" pitchFamily="18"/>
                          <a:cs typeface="Arial" pitchFamily="34"/>
                        </a:rPr>
                        <a:t>HR</a:t>
                      </a: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8497B0"/>
                    </a:solidFill>
                  </a:tcPr>
                </a:tc>
                <a:tc>
                  <a:txBody>
                    <a:bodyPr/>
                    <a:lstStyle/>
                    <a:p>
                      <a:pPr marL="0" marR="0" lvl="0" algn="ctr">
                        <a:spcBef>
                          <a:spcPts val="0"/>
                        </a:spcBef>
                        <a:spcAft>
                          <a:spcPts val="0"/>
                        </a:spcAft>
                      </a:pPr>
                      <a:r>
                        <a:rPr lang="en-US" sz="1600">
                          <a:latin typeface="Arial" pitchFamily="34"/>
                          <a:ea typeface="Cambria" pitchFamily="18"/>
                          <a:cs typeface="Arial" pitchFamily="34"/>
                        </a:rPr>
                        <a:t>BB</a:t>
                      </a: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333F50"/>
                    </a:solidFill>
                  </a:tcPr>
                </a:tc>
                <a:extLst>
                  <a:ext uri="{0D108BD9-81ED-4DB2-BD59-A6C34878D82A}">
                    <a16:rowId xmlns:a16="http://schemas.microsoft.com/office/drawing/2014/main" val="2122847811"/>
                  </a:ext>
                </a:extLst>
              </a:tr>
              <a:tr h="216979">
                <a:tc rowSpan="3">
                  <a:txBody>
                    <a:bodyPr/>
                    <a:lstStyle/>
                    <a:p>
                      <a:pPr marL="0" marR="0" lvl="0" indent="0" algn="ctr" defTabSz="914400" rtl="0" fontAlgn="auto" hangingPunct="1">
                        <a:lnSpc>
                          <a:spcPct val="100000"/>
                        </a:lnSpc>
                        <a:spcBef>
                          <a:spcPts val="0"/>
                        </a:spcBef>
                        <a:spcAft>
                          <a:spcPts val="0"/>
                        </a:spcAft>
                        <a:buNone/>
                        <a:tabLst/>
                      </a:pPr>
                      <a:r>
                        <a:rPr lang="en-US" sz="1600" b="1" i="0" u="none" strike="noStrike" kern="1200" cap="none" spc="0" baseline="0" dirty="0">
                          <a:solidFill>
                            <a:srgbClr val="000000"/>
                          </a:solidFill>
                          <a:uFillTx/>
                          <a:latin typeface="Arial" pitchFamily="34"/>
                          <a:cs typeface="Arial" pitchFamily="34"/>
                        </a:rPr>
                        <a:t>All </a:t>
                      </a:r>
                    </a:p>
                    <a:p>
                      <a:pPr marL="0" marR="0" lvl="0" indent="0" algn="ctr" defTabSz="914400" rtl="0" fontAlgn="auto" hangingPunct="1">
                        <a:lnSpc>
                          <a:spcPct val="100000"/>
                        </a:lnSpc>
                        <a:spcBef>
                          <a:spcPts val="0"/>
                        </a:spcBef>
                        <a:spcAft>
                          <a:spcPts val="0"/>
                        </a:spcAft>
                        <a:buNone/>
                        <a:tabLst/>
                      </a:pPr>
                      <a:endParaRPr lang="en-US" sz="1600" b="1" i="0" u="none" strike="noStrike" kern="1200" cap="none" spc="0" baseline="0" dirty="0">
                        <a:solidFill>
                          <a:srgbClr val="000000"/>
                        </a:solidFill>
                        <a:uFillTx/>
                        <a:latin typeface="Arial" pitchFamily="34"/>
                        <a:ea typeface="Cambria" pitchFamily="18"/>
                        <a:cs typeface="Arial" pitchFamily="34"/>
                      </a:endParaRPr>
                    </a:p>
                  </a:txBody>
                  <a:tcPr marL="45930" marR="459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algn="ctr" defTabSz="914400" rtl="0" hangingPunct="1">
                        <a:lnSpc>
                          <a:spcPct val="107000"/>
                        </a:lnSpc>
                        <a:spcBef>
                          <a:spcPts val="0"/>
                        </a:spcBef>
                        <a:spcAft>
                          <a:spcPts val="0"/>
                        </a:spcAft>
                      </a:pPr>
                      <a:r>
                        <a:rPr lang="en-US" sz="1400" b="1" kern="1200" dirty="0">
                          <a:solidFill>
                            <a:srgbClr val="000000"/>
                          </a:solidFill>
                          <a:latin typeface="Arial" pitchFamily="34"/>
                          <a:cs typeface="Arial" pitchFamily="34"/>
                        </a:rPr>
                        <a:t>Singlearity-PA</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0.5091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0.05439</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0.1149</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val="4264798535"/>
                  </a:ext>
                </a:extLst>
              </a:tr>
              <a:tr h="216979">
                <a:tc vMerge="1">
                  <a:txBody>
                    <a:bodyPr/>
                    <a:lstStyle/>
                    <a:p>
                      <a:endParaRPr lang="en-US"/>
                    </a:p>
                  </a:txBody>
                  <a:tcPr>
                    <a:lnT w="9528" cap="flat" cmpd="sng" algn="ctr">
                      <a:solidFill>
                        <a:srgbClr val="000000"/>
                      </a:solidFill>
                      <a:prstDash val="solid"/>
                      <a:round/>
                      <a:headEnd type="none" w="med" len="med"/>
                      <a:tailEnd type="none" w="med" len="med"/>
                    </a:lnT>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log5</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0.5151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0.05867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0.1208</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4101165"/>
                  </a:ext>
                </a:extLst>
              </a:tr>
              <a:tr h="216979">
                <a:tc vMerge="1">
                  <a:txBody>
                    <a:bodyPr/>
                    <a:lstStyle/>
                    <a:p>
                      <a:endParaRPr lang="en-US"/>
                    </a:p>
                  </a:txBody>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LeagueAverage</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0.5111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0.05627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0.1184</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0303374"/>
                  </a:ext>
                </a:extLst>
              </a:tr>
            </a:tbl>
          </a:graphicData>
        </a:graphic>
      </p:graphicFrame>
      <p:sp>
        <p:nvSpPr>
          <p:cNvPr id="13" name="Rectangle 12">
            <a:extLst>
              <a:ext uri="{FF2B5EF4-FFF2-40B4-BE49-F238E27FC236}">
                <a16:creationId xmlns:a16="http://schemas.microsoft.com/office/drawing/2014/main" id="{81CE0990-2A1B-4E32-8808-65E927CC0D37}"/>
              </a:ext>
            </a:extLst>
          </p:cNvPr>
          <p:cNvSpPr/>
          <p:nvPr/>
        </p:nvSpPr>
        <p:spPr>
          <a:xfrm>
            <a:off x="422077" y="1068078"/>
            <a:ext cx="386516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Model Error Rates (Lower is better)</a:t>
            </a:r>
          </a:p>
        </p:txBody>
      </p:sp>
    </p:spTree>
    <p:extLst>
      <p:ext uri="{BB962C8B-B14F-4D97-AF65-F5344CB8AC3E}">
        <p14:creationId xmlns:p14="http://schemas.microsoft.com/office/powerpoint/2010/main" val="314027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3345E-4CFB-478D-94FC-361B07190EEC}"/>
              </a:ext>
            </a:extLst>
          </p:cNvPr>
          <p:cNvSpPr/>
          <p:nvPr/>
        </p:nvSpPr>
        <p:spPr>
          <a:xfrm>
            <a:off x="0" y="6242179"/>
            <a:ext cx="12191996" cy="615820"/>
          </a:xfrm>
          <a:prstGeom prst="rect">
            <a:avLst/>
          </a:pr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2">
            <a:extLst>
              <a:ext uri="{FF2B5EF4-FFF2-40B4-BE49-F238E27FC236}">
                <a16:creationId xmlns:a16="http://schemas.microsoft.com/office/drawing/2014/main" id="{941DFCBB-A18E-412F-A9D5-084B8FE5834E}"/>
              </a:ext>
            </a:extLst>
          </p:cNvPr>
          <p:cNvPicPr>
            <a:picLocks noChangeAspect="1"/>
          </p:cNvPicPr>
          <p:nvPr/>
        </p:nvPicPr>
        <p:blipFill>
          <a:blip r:embed="rId3"/>
          <a:srcRect/>
          <a:stretch>
            <a:fillRect/>
          </a:stretch>
        </p:blipFill>
        <p:spPr>
          <a:xfrm>
            <a:off x="422077" y="6371795"/>
            <a:ext cx="1559125" cy="330299"/>
          </a:xfrm>
          <a:prstGeom prst="rect">
            <a:avLst/>
          </a:prstGeom>
          <a:noFill/>
          <a:ln cap="flat">
            <a:noFill/>
          </a:ln>
        </p:spPr>
      </p:pic>
      <p:sp>
        <p:nvSpPr>
          <p:cNvPr id="5" name="TextBox 4">
            <a:extLst>
              <a:ext uri="{FF2B5EF4-FFF2-40B4-BE49-F238E27FC236}">
                <a16:creationId xmlns:a16="http://schemas.microsoft.com/office/drawing/2014/main" id="{674D011F-19BA-47C7-A9C5-F772D9464DE5}"/>
              </a:ext>
            </a:extLst>
          </p:cNvPr>
          <p:cNvSpPr txBox="1"/>
          <p:nvPr/>
        </p:nvSpPr>
        <p:spPr>
          <a:xfrm>
            <a:off x="3692722" y="6398449"/>
            <a:ext cx="3810003"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FFFFFF"/>
                </a:solidFill>
                <a:uFillTx/>
                <a:latin typeface="Arial" pitchFamily="34"/>
                <a:cs typeface="Arial" pitchFamily="34"/>
              </a:rPr>
              <a:t>2021 SABR Analytics Conference</a:t>
            </a:r>
          </a:p>
        </p:txBody>
      </p:sp>
      <p:sp>
        <p:nvSpPr>
          <p:cNvPr id="6" name="TextBox 5">
            <a:extLst>
              <a:ext uri="{FF2B5EF4-FFF2-40B4-BE49-F238E27FC236}">
                <a16:creationId xmlns:a16="http://schemas.microsoft.com/office/drawing/2014/main" id="{4EB5B38E-1407-4BD5-9F48-90113A424142}"/>
              </a:ext>
            </a:extLst>
          </p:cNvPr>
          <p:cNvSpPr txBox="1"/>
          <p:nvPr/>
        </p:nvSpPr>
        <p:spPr>
          <a:xfrm>
            <a:off x="422077" y="392734"/>
            <a:ext cx="1035768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Arial" pitchFamily="34"/>
                <a:cs typeface="Arial" pitchFamily="34"/>
              </a:rPr>
              <a:t>Singlearity-PA </a:t>
            </a:r>
            <a:r>
              <a:rPr lang="en-US" sz="3600" dirty="0">
                <a:solidFill>
                  <a:srgbClr val="F05F22"/>
                </a:solidFill>
                <a:latin typeface="Arial" pitchFamily="34"/>
                <a:cs typeface="Arial" pitchFamily="34"/>
              </a:rPr>
              <a:t>O</a:t>
            </a:r>
            <a:r>
              <a:rPr lang="en-US" sz="3600" b="0" i="0" u="none" strike="noStrike" kern="1200" cap="none" spc="0" baseline="0" dirty="0">
                <a:solidFill>
                  <a:srgbClr val="F05F22"/>
                </a:solidFill>
                <a:uFillTx/>
                <a:latin typeface="Arial" pitchFamily="34"/>
                <a:cs typeface="Arial" pitchFamily="34"/>
              </a:rPr>
              <a:t>utperforms</a:t>
            </a:r>
            <a:r>
              <a:rPr lang="en-US" sz="3600" b="0" i="0" u="none" strike="noStrike" kern="1200" cap="none" spc="0" baseline="0" dirty="0">
                <a:solidFill>
                  <a:srgbClr val="000000"/>
                </a:solidFill>
                <a:uFillTx/>
                <a:latin typeface="Arial" pitchFamily="34"/>
                <a:cs typeface="Arial" pitchFamily="34"/>
              </a:rPr>
              <a:t> </a:t>
            </a:r>
            <a:r>
              <a:rPr lang="en-US" sz="3600" dirty="0">
                <a:solidFill>
                  <a:srgbClr val="000000"/>
                </a:solidFill>
                <a:latin typeface="Arial" pitchFamily="34"/>
                <a:cs typeface="Arial" pitchFamily="34"/>
              </a:rPr>
              <a:t>O</a:t>
            </a:r>
            <a:r>
              <a:rPr lang="en-US" sz="3600" b="0" i="0" u="none" strike="noStrike" kern="1200" cap="none" spc="0" baseline="0" dirty="0">
                <a:solidFill>
                  <a:srgbClr val="000000"/>
                </a:solidFill>
                <a:uFillTx/>
                <a:latin typeface="Arial" pitchFamily="34"/>
                <a:cs typeface="Arial" pitchFamily="34"/>
              </a:rPr>
              <a:t>ther </a:t>
            </a:r>
            <a:r>
              <a:rPr lang="en-US" sz="3600" dirty="0">
                <a:solidFill>
                  <a:srgbClr val="000000"/>
                </a:solidFill>
                <a:latin typeface="Arial" pitchFamily="34"/>
                <a:cs typeface="Arial" pitchFamily="34"/>
              </a:rPr>
              <a:t>M</a:t>
            </a:r>
            <a:r>
              <a:rPr lang="en-US" sz="3600" b="0" i="0" u="none" strike="noStrike" kern="1200" cap="none" spc="0" baseline="0" dirty="0">
                <a:solidFill>
                  <a:srgbClr val="000000"/>
                </a:solidFill>
                <a:uFillTx/>
                <a:latin typeface="Arial" pitchFamily="34"/>
                <a:cs typeface="Arial" pitchFamily="34"/>
              </a:rPr>
              <a:t>odels</a:t>
            </a:r>
          </a:p>
        </p:txBody>
      </p:sp>
      <p:graphicFrame>
        <p:nvGraphicFramePr>
          <p:cNvPr id="8" name="Table 15">
            <a:extLst>
              <a:ext uri="{FF2B5EF4-FFF2-40B4-BE49-F238E27FC236}">
                <a16:creationId xmlns:a16="http://schemas.microsoft.com/office/drawing/2014/main" id="{1A09C232-4A79-4235-975E-4E0592CBE079}"/>
              </a:ext>
            </a:extLst>
          </p:cNvPr>
          <p:cNvGraphicFramePr>
            <a:graphicFrameLocks noGrp="1"/>
          </p:cNvGraphicFramePr>
          <p:nvPr>
            <p:extLst>
              <p:ext uri="{D42A27DB-BD31-4B8C-83A1-F6EECF244321}">
                <p14:modId xmlns:p14="http://schemas.microsoft.com/office/powerpoint/2010/main" val="2048190361"/>
              </p:ext>
            </p:extLst>
          </p:nvPr>
        </p:nvGraphicFramePr>
        <p:xfrm>
          <a:off x="477737" y="1474497"/>
          <a:ext cx="11210915" cy="1739216"/>
        </p:xfrm>
        <a:graphic>
          <a:graphicData uri="http://schemas.openxmlformats.org/drawingml/2006/table">
            <a:tbl>
              <a:tblPr firstRow="1" firstCol="1" bandRow="1">
                <a:effectLst/>
                <a:tableStyleId>{F5AB1C69-6EDB-4FF4-983F-18BD219EF322}</a:tableStyleId>
              </a:tblPr>
              <a:tblGrid>
                <a:gridCol w="1672729">
                  <a:extLst>
                    <a:ext uri="{9D8B030D-6E8A-4147-A177-3AD203B41FA5}">
                      <a16:colId xmlns:a16="http://schemas.microsoft.com/office/drawing/2014/main" val="2936079341"/>
                    </a:ext>
                  </a:extLst>
                </a:gridCol>
                <a:gridCol w="2435269">
                  <a:extLst>
                    <a:ext uri="{9D8B030D-6E8A-4147-A177-3AD203B41FA5}">
                      <a16:colId xmlns:a16="http://schemas.microsoft.com/office/drawing/2014/main" val="2696602424"/>
                    </a:ext>
                  </a:extLst>
                </a:gridCol>
                <a:gridCol w="2367639">
                  <a:extLst>
                    <a:ext uri="{9D8B030D-6E8A-4147-A177-3AD203B41FA5}">
                      <a16:colId xmlns:a16="http://schemas.microsoft.com/office/drawing/2014/main" val="20557947"/>
                    </a:ext>
                  </a:extLst>
                </a:gridCol>
                <a:gridCol w="2367639">
                  <a:extLst>
                    <a:ext uri="{9D8B030D-6E8A-4147-A177-3AD203B41FA5}">
                      <a16:colId xmlns:a16="http://schemas.microsoft.com/office/drawing/2014/main" val="1270382286"/>
                    </a:ext>
                  </a:extLst>
                </a:gridCol>
                <a:gridCol w="2367639">
                  <a:extLst>
                    <a:ext uri="{9D8B030D-6E8A-4147-A177-3AD203B41FA5}">
                      <a16:colId xmlns:a16="http://schemas.microsoft.com/office/drawing/2014/main" val="3845379312"/>
                    </a:ext>
                  </a:extLst>
                </a:gridCol>
              </a:tblGrid>
              <a:tr h="437342">
                <a:tc>
                  <a:txBody>
                    <a:bodyPr/>
                    <a:lstStyle/>
                    <a:p>
                      <a:pPr marL="0" marR="0" lvl="0" algn="ctr">
                        <a:spcBef>
                          <a:spcPts val="0"/>
                        </a:spcBef>
                        <a:spcAft>
                          <a:spcPts val="0"/>
                        </a:spcAft>
                      </a:pPr>
                      <a:r>
                        <a:rPr lang="en-US" sz="1400">
                          <a:latin typeface="Arial" pitchFamily="34"/>
                          <a:cs typeface="Arial" pitchFamily="34"/>
                        </a:rPr>
                        <a:t>Type of PA Matchup</a:t>
                      </a:r>
                      <a:endParaRPr lang="en-US" sz="1600">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F22"/>
                    </a:solidFill>
                  </a:tcPr>
                </a:tc>
                <a:tc>
                  <a:txBody>
                    <a:bodyPr/>
                    <a:lstStyle/>
                    <a:p>
                      <a:pPr marL="0" marR="0" lvl="0" algn="ctr">
                        <a:spcBef>
                          <a:spcPts val="0"/>
                        </a:spcBef>
                        <a:spcAft>
                          <a:spcPts val="0"/>
                        </a:spcAft>
                      </a:pPr>
                      <a:r>
                        <a:rPr lang="en-US" sz="1400">
                          <a:latin typeface="Arial" pitchFamily="34"/>
                          <a:cs typeface="Arial" pitchFamily="34"/>
                        </a:rPr>
                        <a:t>Model Name</a:t>
                      </a:r>
                      <a:endParaRPr lang="en-US" sz="1600">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000000"/>
                    </a:solidFill>
                  </a:tcPr>
                </a:tc>
                <a:tc>
                  <a:txBody>
                    <a:bodyPr/>
                    <a:lstStyle/>
                    <a:p>
                      <a:pPr marL="0" marR="0" lvl="0" algn="ctr">
                        <a:spcBef>
                          <a:spcPts val="0"/>
                        </a:spcBef>
                        <a:spcAft>
                          <a:spcPts val="0"/>
                        </a:spcAft>
                      </a:pPr>
                      <a:r>
                        <a:rPr lang="en-US" sz="1400" dirty="0">
                          <a:solidFill>
                            <a:srgbClr val="000000"/>
                          </a:solidFill>
                          <a:latin typeface="Arial" pitchFamily="34"/>
                          <a:cs typeface="Arial" pitchFamily="34"/>
                        </a:rPr>
                        <a:t>wOBA</a:t>
                      </a:r>
                      <a:endParaRPr lang="en-US" sz="1600" dirty="0">
                        <a:solidFill>
                          <a:srgbClr val="000000"/>
                        </a:solidFill>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D6DCE5"/>
                    </a:solidFill>
                  </a:tcPr>
                </a:tc>
                <a:tc>
                  <a:txBody>
                    <a:bodyPr/>
                    <a:lstStyle/>
                    <a:p>
                      <a:pPr marL="0" marR="0" lvl="0" algn="ctr">
                        <a:spcBef>
                          <a:spcPts val="0"/>
                        </a:spcBef>
                        <a:spcAft>
                          <a:spcPts val="0"/>
                        </a:spcAft>
                      </a:pPr>
                      <a:r>
                        <a:rPr lang="en-US" sz="1600">
                          <a:latin typeface="Arial" pitchFamily="34"/>
                          <a:ea typeface="Cambria" pitchFamily="18"/>
                          <a:cs typeface="Arial" pitchFamily="34"/>
                        </a:rPr>
                        <a:t>HR</a:t>
                      </a: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8497B0"/>
                    </a:solidFill>
                  </a:tcPr>
                </a:tc>
                <a:tc>
                  <a:txBody>
                    <a:bodyPr/>
                    <a:lstStyle/>
                    <a:p>
                      <a:pPr marL="0" marR="0" lvl="0" algn="ctr">
                        <a:spcBef>
                          <a:spcPts val="0"/>
                        </a:spcBef>
                        <a:spcAft>
                          <a:spcPts val="0"/>
                        </a:spcAft>
                      </a:pPr>
                      <a:r>
                        <a:rPr lang="en-US" sz="1600">
                          <a:latin typeface="Arial" pitchFamily="34"/>
                          <a:ea typeface="Cambria" pitchFamily="18"/>
                          <a:cs typeface="Arial" pitchFamily="34"/>
                        </a:rPr>
                        <a:t>BB</a:t>
                      </a: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333F50"/>
                    </a:solidFill>
                  </a:tcPr>
                </a:tc>
                <a:extLst>
                  <a:ext uri="{0D108BD9-81ED-4DB2-BD59-A6C34878D82A}">
                    <a16:rowId xmlns:a16="http://schemas.microsoft.com/office/drawing/2014/main" val="2122847811"/>
                  </a:ext>
                </a:extLst>
              </a:tr>
              <a:tr h="216979">
                <a:tc rowSpan="3">
                  <a:txBody>
                    <a:bodyPr/>
                    <a:lstStyle/>
                    <a:p>
                      <a:pPr marL="0" marR="0" lvl="0" indent="0" algn="ctr" defTabSz="914400" rtl="0" fontAlgn="auto" hangingPunct="1">
                        <a:lnSpc>
                          <a:spcPct val="100000"/>
                        </a:lnSpc>
                        <a:spcBef>
                          <a:spcPts val="0"/>
                        </a:spcBef>
                        <a:spcAft>
                          <a:spcPts val="0"/>
                        </a:spcAft>
                        <a:buNone/>
                        <a:tabLst/>
                      </a:pPr>
                      <a:r>
                        <a:rPr lang="en-US" sz="1600" b="1" i="0" u="none" strike="noStrike" kern="1200" cap="none" spc="0" baseline="0" dirty="0">
                          <a:solidFill>
                            <a:srgbClr val="000000"/>
                          </a:solidFill>
                          <a:uFillTx/>
                          <a:latin typeface="Arial" pitchFamily="34"/>
                          <a:cs typeface="Arial" pitchFamily="34"/>
                        </a:rPr>
                        <a:t>All </a:t>
                      </a:r>
                    </a:p>
                    <a:p>
                      <a:pPr marL="0" marR="0" lvl="0" indent="0" algn="ctr" defTabSz="914400" rtl="0" fontAlgn="auto" hangingPunct="1">
                        <a:lnSpc>
                          <a:spcPct val="100000"/>
                        </a:lnSpc>
                        <a:spcBef>
                          <a:spcPts val="0"/>
                        </a:spcBef>
                        <a:spcAft>
                          <a:spcPts val="0"/>
                        </a:spcAft>
                        <a:buNone/>
                        <a:tabLst/>
                      </a:pPr>
                      <a:endParaRPr lang="en-US" sz="1600" b="1" i="0" u="none" strike="noStrike" kern="1200" cap="none" spc="0" baseline="0" dirty="0">
                        <a:solidFill>
                          <a:srgbClr val="000000"/>
                        </a:solidFill>
                        <a:uFillTx/>
                        <a:latin typeface="Arial" pitchFamily="34"/>
                        <a:ea typeface="Cambria" pitchFamily="18"/>
                        <a:cs typeface="Arial" pitchFamily="34"/>
                      </a:endParaRPr>
                    </a:p>
                  </a:txBody>
                  <a:tcPr marL="45930" marR="459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algn="ctr" defTabSz="914400" rtl="0" hangingPunct="1">
                        <a:lnSpc>
                          <a:spcPct val="107000"/>
                        </a:lnSpc>
                        <a:spcBef>
                          <a:spcPts val="0"/>
                        </a:spcBef>
                        <a:spcAft>
                          <a:spcPts val="0"/>
                        </a:spcAft>
                      </a:pPr>
                      <a:r>
                        <a:rPr lang="en-US" sz="1400" b="1" kern="1200" dirty="0">
                          <a:solidFill>
                            <a:srgbClr val="000000"/>
                          </a:solidFill>
                          <a:latin typeface="Arial" pitchFamily="34"/>
                          <a:cs typeface="Arial" pitchFamily="34"/>
                        </a:rPr>
                        <a:t>Singlearity-PA</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0.5091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0.05439</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0.1149</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val="4264798535"/>
                  </a:ext>
                </a:extLst>
              </a:tr>
              <a:tr h="216979">
                <a:tc vMerge="1">
                  <a:txBody>
                    <a:bodyPr/>
                    <a:lstStyle/>
                    <a:p>
                      <a:endParaRPr lang="en-US"/>
                    </a:p>
                  </a:txBody>
                  <a:tcPr>
                    <a:lnT w="9528" cap="flat" cmpd="sng" algn="ctr">
                      <a:solidFill>
                        <a:srgbClr val="000000"/>
                      </a:solidFill>
                      <a:prstDash val="solid"/>
                      <a:round/>
                      <a:headEnd type="none" w="med" len="med"/>
                      <a:tailEnd type="none" w="med" len="med"/>
                    </a:lnT>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log5</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0.5151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0.05867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0.1208</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4101165"/>
                  </a:ext>
                </a:extLst>
              </a:tr>
              <a:tr h="216979">
                <a:tc vMerge="1">
                  <a:txBody>
                    <a:bodyPr/>
                    <a:lstStyle/>
                    <a:p>
                      <a:endParaRPr lang="en-US"/>
                    </a:p>
                  </a:txBody>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LeagueAverage</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0.5111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0.05627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0.1184</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0303374"/>
                  </a:ext>
                </a:extLst>
              </a:tr>
              <a:tr h="216979">
                <a:tc rowSpan="3">
                  <a:txBody>
                    <a:bodyPr/>
                    <a:lstStyle/>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cs typeface="Arial" pitchFamily="34"/>
                        </a:rPr>
                        <a:t>“Everyday Players”</a:t>
                      </a:r>
                    </a:p>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ea typeface="Cambria" pitchFamily="18"/>
                          <a:cs typeface="Arial" pitchFamily="34"/>
                        </a:rPr>
                        <a:t>(18% of all PAs)</a:t>
                      </a:r>
                      <a:endParaRPr lang="en-US" sz="1600" b="1" i="0" u="none" strike="noStrike" kern="1200" cap="none" spc="0" baseline="0" dirty="0">
                        <a:solidFill>
                          <a:srgbClr val="000000"/>
                        </a:solidFill>
                        <a:uFillTx/>
                        <a:latin typeface="Arial" pitchFamily="34"/>
                        <a:ea typeface="Cambria" pitchFamily="18"/>
                        <a:cs typeface="Arial" pitchFamily="34"/>
                      </a:endParaRPr>
                    </a:p>
                  </a:txBody>
                  <a:tcPr marL="45930" marR="459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Singlearity-PA</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0.5269</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0.06100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0.1135</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extLst>
                  <a:ext uri="{0D108BD9-81ED-4DB2-BD59-A6C34878D82A}">
                    <a16:rowId xmlns:a16="http://schemas.microsoft.com/office/drawing/2014/main" val="2838024716"/>
                  </a:ext>
                </a:extLst>
              </a:tr>
              <a:tr h="216979">
                <a:tc vMerge="1">
                  <a:txBody>
                    <a:bodyPr/>
                    <a:lstStyle/>
                    <a:p>
                      <a:endParaRPr lang="en-US"/>
                    </a:p>
                  </a:txBody>
                  <a:tcPr>
                    <a:lnT w="9528" cap="flat" cmpd="sng" algn="ctr">
                      <a:solidFill>
                        <a:srgbClr val="000000"/>
                      </a:solidFill>
                      <a:prstDash val="solid"/>
                      <a:round/>
                      <a:headEnd type="none" w="med" len="med"/>
                      <a:tailEnd type="none" w="med" len="med"/>
                    </a:lnT>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log5</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0.5287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0.06240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0.1139</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315471348"/>
                  </a:ext>
                </a:extLst>
              </a:tr>
              <a:tr h="216979">
                <a:tc vMerge="1">
                  <a:txBody>
                    <a:bodyPr/>
                    <a:lstStyle/>
                    <a:p>
                      <a:endParaRPr lang="en-US"/>
                    </a:p>
                  </a:txBody>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LeagueAverage</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0.5280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0.06250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0.1170</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886102"/>
                  </a:ext>
                </a:extLst>
              </a:tr>
            </a:tbl>
          </a:graphicData>
        </a:graphic>
      </p:graphicFrame>
      <p:sp>
        <p:nvSpPr>
          <p:cNvPr id="13" name="Rectangle 12">
            <a:extLst>
              <a:ext uri="{FF2B5EF4-FFF2-40B4-BE49-F238E27FC236}">
                <a16:creationId xmlns:a16="http://schemas.microsoft.com/office/drawing/2014/main" id="{81CE0990-2A1B-4E32-8808-65E927CC0D37}"/>
              </a:ext>
            </a:extLst>
          </p:cNvPr>
          <p:cNvSpPr/>
          <p:nvPr/>
        </p:nvSpPr>
        <p:spPr>
          <a:xfrm>
            <a:off x="422077" y="1068078"/>
            <a:ext cx="386516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Model Error Rates (Lower is better)</a:t>
            </a:r>
          </a:p>
        </p:txBody>
      </p:sp>
    </p:spTree>
    <p:extLst>
      <p:ext uri="{BB962C8B-B14F-4D97-AF65-F5344CB8AC3E}">
        <p14:creationId xmlns:p14="http://schemas.microsoft.com/office/powerpoint/2010/main" val="104507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3345E-4CFB-478D-94FC-361B07190EEC}"/>
              </a:ext>
            </a:extLst>
          </p:cNvPr>
          <p:cNvSpPr/>
          <p:nvPr/>
        </p:nvSpPr>
        <p:spPr>
          <a:xfrm>
            <a:off x="0" y="6242179"/>
            <a:ext cx="12191996" cy="615820"/>
          </a:xfrm>
          <a:prstGeom prst="rect">
            <a:avLst/>
          </a:pr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2">
            <a:extLst>
              <a:ext uri="{FF2B5EF4-FFF2-40B4-BE49-F238E27FC236}">
                <a16:creationId xmlns:a16="http://schemas.microsoft.com/office/drawing/2014/main" id="{941DFCBB-A18E-412F-A9D5-084B8FE5834E}"/>
              </a:ext>
            </a:extLst>
          </p:cNvPr>
          <p:cNvPicPr>
            <a:picLocks noChangeAspect="1"/>
          </p:cNvPicPr>
          <p:nvPr/>
        </p:nvPicPr>
        <p:blipFill>
          <a:blip r:embed="rId3"/>
          <a:srcRect/>
          <a:stretch>
            <a:fillRect/>
          </a:stretch>
        </p:blipFill>
        <p:spPr>
          <a:xfrm>
            <a:off x="422077" y="6371795"/>
            <a:ext cx="1559125" cy="330299"/>
          </a:xfrm>
          <a:prstGeom prst="rect">
            <a:avLst/>
          </a:prstGeom>
          <a:noFill/>
          <a:ln cap="flat">
            <a:noFill/>
          </a:ln>
        </p:spPr>
      </p:pic>
      <p:sp>
        <p:nvSpPr>
          <p:cNvPr id="5" name="TextBox 4">
            <a:extLst>
              <a:ext uri="{FF2B5EF4-FFF2-40B4-BE49-F238E27FC236}">
                <a16:creationId xmlns:a16="http://schemas.microsoft.com/office/drawing/2014/main" id="{674D011F-19BA-47C7-A9C5-F772D9464DE5}"/>
              </a:ext>
            </a:extLst>
          </p:cNvPr>
          <p:cNvSpPr txBox="1"/>
          <p:nvPr/>
        </p:nvSpPr>
        <p:spPr>
          <a:xfrm>
            <a:off x="3692722" y="6398449"/>
            <a:ext cx="3810003"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FFFFFF"/>
                </a:solidFill>
                <a:uFillTx/>
                <a:latin typeface="Arial" pitchFamily="34"/>
                <a:cs typeface="Arial" pitchFamily="34"/>
              </a:rPr>
              <a:t>2021 SABR Analytics Conference</a:t>
            </a:r>
          </a:p>
        </p:txBody>
      </p:sp>
      <p:sp>
        <p:nvSpPr>
          <p:cNvPr id="6" name="TextBox 5">
            <a:extLst>
              <a:ext uri="{FF2B5EF4-FFF2-40B4-BE49-F238E27FC236}">
                <a16:creationId xmlns:a16="http://schemas.microsoft.com/office/drawing/2014/main" id="{4EB5B38E-1407-4BD5-9F48-90113A424142}"/>
              </a:ext>
            </a:extLst>
          </p:cNvPr>
          <p:cNvSpPr txBox="1"/>
          <p:nvPr/>
        </p:nvSpPr>
        <p:spPr>
          <a:xfrm>
            <a:off x="422077" y="392734"/>
            <a:ext cx="1035768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Arial" pitchFamily="34"/>
                <a:cs typeface="Arial" pitchFamily="34"/>
              </a:rPr>
              <a:t>Singlearity-PA </a:t>
            </a:r>
            <a:r>
              <a:rPr lang="en-US" sz="3600" dirty="0">
                <a:solidFill>
                  <a:srgbClr val="F05F22"/>
                </a:solidFill>
                <a:latin typeface="Arial" pitchFamily="34"/>
                <a:cs typeface="Arial" pitchFamily="34"/>
              </a:rPr>
              <a:t>O</a:t>
            </a:r>
            <a:r>
              <a:rPr lang="en-US" sz="3600" b="0" i="0" u="none" strike="noStrike" kern="1200" cap="none" spc="0" baseline="0" dirty="0">
                <a:solidFill>
                  <a:srgbClr val="F05F22"/>
                </a:solidFill>
                <a:uFillTx/>
                <a:latin typeface="Arial" pitchFamily="34"/>
                <a:cs typeface="Arial" pitchFamily="34"/>
              </a:rPr>
              <a:t>utperforms</a:t>
            </a:r>
            <a:r>
              <a:rPr lang="en-US" sz="3600" b="0" i="0" u="none" strike="noStrike" kern="1200" cap="none" spc="0" baseline="0" dirty="0">
                <a:solidFill>
                  <a:srgbClr val="000000"/>
                </a:solidFill>
                <a:uFillTx/>
                <a:latin typeface="Arial" pitchFamily="34"/>
                <a:cs typeface="Arial" pitchFamily="34"/>
              </a:rPr>
              <a:t> </a:t>
            </a:r>
            <a:r>
              <a:rPr lang="en-US" sz="3600" dirty="0">
                <a:solidFill>
                  <a:srgbClr val="000000"/>
                </a:solidFill>
                <a:latin typeface="Arial" pitchFamily="34"/>
                <a:cs typeface="Arial" pitchFamily="34"/>
              </a:rPr>
              <a:t>O</a:t>
            </a:r>
            <a:r>
              <a:rPr lang="en-US" sz="3600" b="0" i="0" u="none" strike="noStrike" kern="1200" cap="none" spc="0" baseline="0" dirty="0">
                <a:solidFill>
                  <a:srgbClr val="000000"/>
                </a:solidFill>
                <a:uFillTx/>
                <a:latin typeface="Arial" pitchFamily="34"/>
                <a:cs typeface="Arial" pitchFamily="34"/>
              </a:rPr>
              <a:t>ther </a:t>
            </a:r>
            <a:r>
              <a:rPr lang="en-US" sz="3600" dirty="0">
                <a:solidFill>
                  <a:srgbClr val="000000"/>
                </a:solidFill>
                <a:latin typeface="Arial" pitchFamily="34"/>
                <a:cs typeface="Arial" pitchFamily="34"/>
              </a:rPr>
              <a:t>M</a:t>
            </a:r>
            <a:r>
              <a:rPr lang="en-US" sz="3600" b="0" i="0" u="none" strike="noStrike" kern="1200" cap="none" spc="0" baseline="0" dirty="0">
                <a:solidFill>
                  <a:srgbClr val="000000"/>
                </a:solidFill>
                <a:uFillTx/>
                <a:latin typeface="Arial" pitchFamily="34"/>
                <a:cs typeface="Arial" pitchFamily="34"/>
              </a:rPr>
              <a:t>odels</a:t>
            </a:r>
          </a:p>
        </p:txBody>
      </p:sp>
      <p:graphicFrame>
        <p:nvGraphicFramePr>
          <p:cNvPr id="8" name="Table 15">
            <a:extLst>
              <a:ext uri="{FF2B5EF4-FFF2-40B4-BE49-F238E27FC236}">
                <a16:creationId xmlns:a16="http://schemas.microsoft.com/office/drawing/2014/main" id="{1A09C232-4A79-4235-975E-4E0592CBE079}"/>
              </a:ext>
            </a:extLst>
          </p:cNvPr>
          <p:cNvGraphicFramePr>
            <a:graphicFrameLocks noGrp="1"/>
          </p:cNvGraphicFramePr>
          <p:nvPr>
            <p:extLst>
              <p:ext uri="{D42A27DB-BD31-4B8C-83A1-F6EECF244321}">
                <p14:modId xmlns:p14="http://schemas.microsoft.com/office/powerpoint/2010/main" val="3887293895"/>
              </p:ext>
            </p:extLst>
          </p:nvPr>
        </p:nvGraphicFramePr>
        <p:xfrm>
          <a:off x="477737" y="1474497"/>
          <a:ext cx="11210915" cy="2390153"/>
        </p:xfrm>
        <a:graphic>
          <a:graphicData uri="http://schemas.openxmlformats.org/drawingml/2006/table">
            <a:tbl>
              <a:tblPr firstRow="1" firstCol="1" bandRow="1">
                <a:effectLst/>
                <a:tableStyleId>{F5AB1C69-6EDB-4FF4-983F-18BD219EF322}</a:tableStyleId>
              </a:tblPr>
              <a:tblGrid>
                <a:gridCol w="1672729">
                  <a:extLst>
                    <a:ext uri="{9D8B030D-6E8A-4147-A177-3AD203B41FA5}">
                      <a16:colId xmlns:a16="http://schemas.microsoft.com/office/drawing/2014/main" val="2936079341"/>
                    </a:ext>
                  </a:extLst>
                </a:gridCol>
                <a:gridCol w="2435269">
                  <a:extLst>
                    <a:ext uri="{9D8B030D-6E8A-4147-A177-3AD203B41FA5}">
                      <a16:colId xmlns:a16="http://schemas.microsoft.com/office/drawing/2014/main" val="2696602424"/>
                    </a:ext>
                  </a:extLst>
                </a:gridCol>
                <a:gridCol w="2367639">
                  <a:extLst>
                    <a:ext uri="{9D8B030D-6E8A-4147-A177-3AD203B41FA5}">
                      <a16:colId xmlns:a16="http://schemas.microsoft.com/office/drawing/2014/main" val="20557947"/>
                    </a:ext>
                  </a:extLst>
                </a:gridCol>
                <a:gridCol w="2367639">
                  <a:extLst>
                    <a:ext uri="{9D8B030D-6E8A-4147-A177-3AD203B41FA5}">
                      <a16:colId xmlns:a16="http://schemas.microsoft.com/office/drawing/2014/main" val="1270382286"/>
                    </a:ext>
                  </a:extLst>
                </a:gridCol>
                <a:gridCol w="2367639">
                  <a:extLst>
                    <a:ext uri="{9D8B030D-6E8A-4147-A177-3AD203B41FA5}">
                      <a16:colId xmlns:a16="http://schemas.microsoft.com/office/drawing/2014/main" val="3845379312"/>
                    </a:ext>
                  </a:extLst>
                </a:gridCol>
              </a:tblGrid>
              <a:tr h="437342">
                <a:tc>
                  <a:txBody>
                    <a:bodyPr/>
                    <a:lstStyle/>
                    <a:p>
                      <a:pPr marL="0" marR="0" lvl="0" algn="ctr">
                        <a:spcBef>
                          <a:spcPts val="0"/>
                        </a:spcBef>
                        <a:spcAft>
                          <a:spcPts val="0"/>
                        </a:spcAft>
                      </a:pPr>
                      <a:r>
                        <a:rPr lang="en-US" sz="1400">
                          <a:latin typeface="Arial" pitchFamily="34"/>
                          <a:cs typeface="Arial" pitchFamily="34"/>
                        </a:rPr>
                        <a:t>Type of PA Matchup</a:t>
                      </a:r>
                      <a:endParaRPr lang="en-US" sz="1600">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F22"/>
                    </a:solidFill>
                  </a:tcPr>
                </a:tc>
                <a:tc>
                  <a:txBody>
                    <a:bodyPr/>
                    <a:lstStyle/>
                    <a:p>
                      <a:pPr marL="0" marR="0" lvl="0" algn="ctr">
                        <a:spcBef>
                          <a:spcPts val="0"/>
                        </a:spcBef>
                        <a:spcAft>
                          <a:spcPts val="0"/>
                        </a:spcAft>
                      </a:pPr>
                      <a:r>
                        <a:rPr lang="en-US" sz="1400">
                          <a:latin typeface="Arial" pitchFamily="34"/>
                          <a:cs typeface="Arial" pitchFamily="34"/>
                        </a:rPr>
                        <a:t>Model Name</a:t>
                      </a:r>
                      <a:endParaRPr lang="en-US" sz="1600">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000000"/>
                    </a:solidFill>
                  </a:tcPr>
                </a:tc>
                <a:tc>
                  <a:txBody>
                    <a:bodyPr/>
                    <a:lstStyle/>
                    <a:p>
                      <a:pPr marL="0" marR="0" lvl="0" algn="ctr">
                        <a:spcBef>
                          <a:spcPts val="0"/>
                        </a:spcBef>
                        <a:spcAft>
                          <a:spcPts val="0"/>
                        </a:spcAft>
                      </a:pPr>
                      <a:r>
                        <a:rPr lang="en-US" sz="1400" dirty="0">
                          <a:solidFill>
                            <a:srgbClr val="000000"/>
                          </a:solidFill>
                          <a:latin typeface="Arial" pitchFamily="34"/>
                          <a:cs typeface="Arial" pitchFamily="34"/>
                        </a:rPr>
                        <a:t>wOBA</a:t>
                      </a:r>
                      <a:endParaRPr lang="en-US" sz="1600" dirty="0">
                        <a:solidFill>
                          <a:srgbClr val="000000"/>
                        </a:solidFill>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D6DCE5"/>
                    </a:solidFill>
                  </a:tcPr>
                </a:tc>
                <a:tc>
                  <a:txBody>
                    <a:bodyPr/>
                    <a:lstStyle/>
                    <a:p>
                      <a:pPr marL="0" marR="0" lvl="0" algn="ctr">
                        <a:spcBef>
                          <a:spcPts val="0"/>
                        </a:spcBef>
                        <a:spcAft>
                          <a:spcPts val="0"/>
                        </a:spcAft>
                      </a:pPr>
                      <a:r>
                        <a:rPr lang="en-US" sz="1600">
                          <a:latin typeface="Arial" pitchFamily="34"/>
                          <a:ea typeface="Cambria" pitchFamily="18"/>
                          <a:cs typeface="Arial" pitchFamily="34"/>
                        </a:rPr>
                        <a:t>HR</a:t>
                      </a: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8497B0"/>
                    </a:solidFill>
                  </a:tcPr>
                </a:tc>
                <a:tc>
                  <a:txBody>
                    <a:bodyPr/>
                    <a:lstStyle/>
                    <a:p>
                      <a:pPr marL="0" marR="0" lvl="0" algn="ctr">
                        <a:spcBef>
                          <a:spcPts val="0"/>
                        </a:spcBef>
                        <a:spcAft>
                          <a:spcPts val="0"/>
                        </a:spcAft>
                      </a:pPr>
                      <a:r>
                        <a:rPr lang="en-US" sz="1600">
                          <a:latin typeface="Arial" pitchFamily="34"/>
                          <a:ea typeface="Cambria" pitchFamily="18"/>
                          <a:cs typeface="Arial" pitchFamily="34"/>
                        </a:rPr>
                        <a:t>BB</a:t>
                      </a: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333F50"/>
                    </a:solidFill>
                  </a:tcPr>
                </a:tc>
                <a:extLst>
                  <a:ext uri="{0D108BD9-81ED-4DB2-BD59-A6C34878D82A}">
                    <a16:rowId xmlns:a16="http://schemas.microsoft.com/office/drawing/2014/main" val="2122847811"/>
                  </a:ext>
                </a:extLst>
              </a:tr>
              <a:tr h="216979">
                <a:tc rowSpan="3">
                  <a:txBody>
                    <a:bodyPr/>
                    <a:lstStyle/>
                    <a:p>
                      <a:pPr marL="0" marR="0" lvl="0" indent="0" algn="ctr" defTabSz="914400" rtl="0" fontAlgn="auto" hangingPunct="1">
                        <a:lnSpc>
                          <a:spcPct val="100000"/>
                        </a:lnSpc>
                        <a:spcBef>
                          <a:spcPts val="0"/>
                        </a:spcBef>
                        <a:spcAft>
                          <a:spcPts val="0"/>
                        </a:spcAft>
                        <a:buNone/>
                        <a:tabLst/>
                      </a:pPr>
                      <a:r>
                        <a:rPr lang="en-US" sz="1600" b="1" i="0" u="none" strike="noStrike" kern="1200" cap="none" spc="0" baseline="0" dirty="0">
                          <a:solidFill>
                            <a:srgbClr val="000000"/>
                          </a:solidFill>
                          <a:uFillTx/>
                          <a:latin typeface="Arial" pitchFamily="34"/>
                          <a:cs typeface="Arial" pitchFamily="34"/>
                        </a:rPr>
                        <a:t>All </a:t>
                      </a:r>
                    </a:p>
                    <a:p>
                      <a:pPr marL="0" marR="0" lvl="0" indent="0" algn="ctr" defTabSz="914400" rtl="0" fontAlgn="auto" hangingPunct="1">
                        <a:lnSpc>
                          <a:spcPct val="100000"/>
                        </a:lnSpc>
                        <a:spcBef>
                          <a:spcPts val="0"/>
                        </a:spcBef>
                        <a:spcAft>
                          <a:spcPts val="0"/>
                        </a:spcAft>
                        <a:buNone/>
                        <a:tabLst/>
                      </a:pPr>
                      <a:endParaRPr lang="en-US" sz="1600" b="1" i="0" u="none" strike="noStrike" kern="1200" cap="none" spc="0" baseline="0" dirty="0">
                        <a:solidFill>
                          <a:srgbClr val="000000"/>
                        </a:solidFill>
                        <a:uFillTx/>
                        <a:latin typeface="Arial" pitchFamily="34"/>
                        <a:ea typeface="Cambria" pitchFamily="18"/>
                        <a:cs typeface="Arial" pitchFamily="34"/>
                      </a:endParaRPr>
                    </a:p>
                  </a:txBody>
                  <a:tcPr marL="45930" marR="459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algn="ctr" defTabSz="914400" rtl="0" hangingPunct="1">
                        <a:lnSpc>
                          <a:spcPct val="107000"/>
                        </a:lnSpc>
                        <a:spcBef>
                          <a:spcPts val="0"/>
                        </a:spcBef>
                        <a:spcAft>
                          <a:spcPts val="0"/>
                        </a:spcAft>
                      </a:pPr>
                      <a:r>
                        <a:rPr lang="en-US" sz="1400" b="1" kern="1200" dirty="0">
                          <a:solidFill>
                            <a:srgbClr val="000000"/>
                          </a:solidFill>
                          <a:latin typeface="Arial" pitchFamily="34"/>
                          <a:cs typeface="Arial" pitchFamily="34"/>
                        </a:rPr>
                        <a:t>Singlearity-PA</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0.5091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0.05439</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0.1149</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val="4264798535"/>
                  </a:ext>
                </a:extLst>
              </a:tr>
              <a:tr h="216979">
                <a:tc vMerge="1">
                  <a:txBody>
                    <a:bodyPr/>
                    <a:lstStyle/>
                    <a:p>
                      <a:endParaRPr lang="en-US"/>
                    </a:p>
                  </a:txBody>
                  <a:tcPr>
                    <a:lnT w="9528" cap="flat" cmpd="sng" algn="ctr">
                      <a:solidFill>
                        <a:srgbClr val="000000"/>
                      </a:solidFill>
                      <a:prstDash val="solid"/>
                      <a:round/>
                      <a:headEnd type="none" w="med" len="med"/>
                      <a:tailEnd type="none" w="med" len="med"/>
                    </a:lnT>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log5</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0.5151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0.05867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0.1208</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4101165"/>
                  </a:ext>
                </a:extLst>
              </a:tr>
              <a:tr h="216979">
                <a:tc vMerge="1">
                  <a:txBody>
                    <a:bodyPr/>
                    <a:lstStyle/>
                    <a:p>
                      <a:endParaRPr lang="en-US"/>
                    </a:p>
                  </a:txBody>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LeagueAverage</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0.5111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0.05627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0.1184</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0303374"/>
                  </a:ext>
                </a:extLst>
              </a:tr>
              <a:tr h="216979">
                <a:tc rowSpan="3">
                  <a:txBody>
                    <a:bodyPr/>
                    <a:lstStyle/>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cs typeface="Arial" pitchFamily="34"/>
                        </a:rPr>
                        <a:t>“Everyday Players”</a:t>
                      </a:r>
                    </a:p>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ea typeface="Cambria" pitchFamily="18"/>
                          <a:cs typeface="Arial" pitchFamily="34"/>
                        </a:rPr>
                        <a:t>(18% of all PAs)</a:t>
                      </a:r>
                      <a:endParaRPr lang="en-US" sz="1600" b="1" i="0" u="none" strike="noStrike" kern="1200" cap="none" spc="0" baseline="0" dirty="0">
                        <a:solidFill>
                          <a:srgbClr val="000000"/>
                        </a:solidFill>
                        <a:uFillTx/>
                        <a:latin typeface="Arial" pitchFamily="34"/>
                        <a:ea typeface="Cambria" pitchFamily="18"/>
                        <a:cs typeface="Arial" pitchFamily="34"/>
                      </a:endParaRPr>
                    </a:p>
                  </a:txBody>
                  <a:tcPr marL="45930" marR="459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Singlearity-PA</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0.5269</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0.06100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0.1135</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extLst>
                  <a:ext uri="{0D108BD9-81ED-4DB2-BD59-A6C34878D82A}">
                    <a16:rowId xmlns:a16="http://schemas.microsoft.com/office/drawing/2014/main" val="2838024716"/>
                  </a:ext>
                </a:extLst>
              </a:tr>
              <a:tr h="216979">
                <a:tc vMerge="1">
                  <a:txBody>
                    <a:bodyPr/>
                    <a:lstStyle/>
                    <a:p>
                      <a:endParaRPr lang="en-US"/>
                    </a:p>
                  </a:txBody>
                  <a:tcPr>
                    <a:lnT w="9528" cap="flat" cmpd="sng" algn="ctr">
                      <a:solidFill>
                        <a:srgbClr val="000000"/>
                      </a:solidFill>
                      <a:prstDash val="solid"/>
                      <a:round/>
                      <a:headEnd type="none" w="med" len="med"/>
                      <a:tailEnd type="none" w="med" len="med"/>
                    </a:lnT>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log5</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0.5287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0.06240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0.1139</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315471348"/>
                  </a:ext>
                </a:extLst>
              </a:tr>
              <a:tr h="216979">
                <a:tc vMerge="1">
                  <a:txBody>
                    <a:bodyPr/>
                    <a:lstStyle/>
                    <a:p>
                      <a:endParaRPr lang="en-US"/>
                    </a:p>
                  </a:txBody>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LeagueAverage</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0.5280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0.06250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0.1170</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886102"/>
                  </a:ext>
                </a:extLst>
              </a:tr>
              <a:tr h="216979">
                <a:tc rowSpan="3">
                  <a:txBody>
                    <a:bodyPr/>
                    <a:lstStyle/>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cs typeface="Arial" pitchFamily="34"/>
                        </a:rPr>
                        <a:t>“Occasional Players”</a:t>
                      </a:r>
                    </a:p>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ea typeface="Cambria" pitchFamily="18"/>
                          <a:cs typeface="Arial" pitchFamily="34"/>
                        </a:rPr>
                        <a:t>(61% of all PAs)</a:t>
                      </a:r>
                      <a:endParaRPr lang="en-US" sz="1600" b="1" i="0" u="none" strike="noStrike" kern="1200" cap="none" spc="0" baseline="0" dirty="0">
                        <a:solidFill>
                          <a:srgbClr val="000000"/>
                        </a:solidFill>
                        <a:uFillTx/>
                        <a:latin typeface="Arial" pitchFamily="34"/>
                        <a:ea typeface="Cambria" pitchFamily="18"/>
                        <a:cs typeface="Arial" pitchFamily="34"/>
                      </a:endParaRPr>
                    </a:p>
                  </a:txBody>
                  <a:tcPr marL="45930" marR="459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Singlearity-PA</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0.5098</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0.05440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0.1155</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extLst>
                  <a:ext uri="{0D108BD9-81ED-4DB2-BD59-A6C34878D82A}">
                    <a16:rowId xmlns:a16="http://schemas.microsoft.com/office/drawing/2014/main" val="818061581"/>
                  </a:ext>
                </a:extLst>
              </a:tr>
              <a:tr h="216979">
                <a:tc vMerge="1">
                  <a:txBody>
                    <a:bodyPr/>
                    <a:lstStyle/>
                    <a:p>
                      <a:endParaRPr lang="en-US"/>
                    </a:p>
                  </a:txBody>
                  <a:tcPr>
                    <a:lnT w="9528" cap="flat" cmpd="sng" algn="ctr">
                      <a:solidFill>
                        <a:srgbClr val="000000"/>
                      </a:solidFill>
                      <a:prstDash val="solid"/>
                      <a:round/>
                      <a:headEnd type="none" w="med" len="med"/>
                      <a:tailEnd type="none" w="med" len="med"/>
                    </a:lnT>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log5</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0.5120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0.05638</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0.1163</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3318316757"/>
                  </a:ext>
                </a:extLst>
              </a:tr>
              <a:tr h="216979">
                <a:tc vMerge="1">
                  <a:txBody>
                    <a:bodyPr/>
                    <a:lstStyle/>
                    <a:p>
                      <a:endParaRPr lang="en-US"/>
                    </a:p>
                  </a:txBody>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LeagueAverage</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0.5111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0.05990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0.1185</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8368674"/>
                  </a:ext>
                </a:extLst>
              </a:tr>
            </a:tbl>
          </a:graphicData>
        </a:graphic>
      </p:graphicFrame>
      <p:sp>
        <p:nvSpPr>
          <p:cNvPr id="13" name="Rectangle 12">
            <a:extLst>
              <a:ext uri="{FF2B5EF4-FFF2-40B4-BE49-F238E27FC236}">
                <a16:creationId xmlns:a16="http://schemas.microsoft.com/office/drawing/2014/main" id="{81CE0990-2A1B-4E32-8808-65E927CC0D37}"/>
              </a:ext>
            </a:extLst>
          </p:cNvPr>
          <p:cNvSpPr/>
          <p:nvPr/>
        </p:nvSpPr>
        <p:spPr>
          <a:xfrm>
            <a:off x="422077" y="1068078"/>
            <a:ext cx="386516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Model Error Rates (Lower is better)</a:t>
            </a:r>
          </a:p>
        </p:txBody>
      </p:sp>
    </p:spTree>
    <p:extLst>
      <p:ext uri="{BB962C8B-B14F-4D97-AF65-F5344CB8AC3E}">
        <p14:creationId xmlns:p14="http://schemas.microsoft.com/office/powerpoint/2010/main" val="323531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3345E-4CFB-478D-94FC-361B07190EEC}"/>
              </a:ext>
            </a:extLst>
          </p:cNvPr>
          <p:cNvSpPr/>
          <p:nvPr/>
        </p:nvSpPr>
        <p:spPr>
          <a:xfrm>
            <a:off x="0" y="6242179"/>
            <a:ext cx="12191996" cy="615820"/>
          </a:xfrm>
          <a:prstGeom prst="rect">
            <a:avLst/>
          </a:pr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2">
            <a:extLst>
              <a:ext uri="{FF2B5EF4-FFF2-40B4-BE49-F238E27FC236}">
                <a16:creationId xmlns:a16="http://schemas.microsoft.com/office/drawing/2014/main" id="{941DFCBB-A18E-412F-A9D5-084B8FE5834E}"/>
              </a:ext>
            </a:extLst>
          </p:cNvPr>
          <p:cNvPicPr>
            <a:picLocks noChangeAspect="1"/>
          </p:cNvPicPr>
          <p:nvPr/>
        </p:nvPicPr>
        <p:blipFill>
          <a:blip r:embed="rId3"/>
          <a:srcRect/>
          <a:stretch>
            <a:fillRect/>
          </a:stretch>
        </p:blipFill>
        <p:spPr>
          <a:xfrm>
            <a:off x="422077" y="6371795"/>
            <a:ext cx="1559125" cy="330299"/>
          </a:xfrm>
          <a:prstGeom prst="rect">
            <a:avLst/>
          </a:prstGeom>
          <a:noFill/>
          <a:ln cap="flat">
            <a:noFill/>
          </a:ln>
        </p:spPr>
      </p:pic>
      <p:sp>
        <p:nvSpPr>
          <p:cNvPr id="5" name="TextBox 4">
            <a:extLst>
              <a:ext uri="{FF2B5EF4-FFF2-40B4-BE49-F238E27FC236}">
                <a16:creationId xmlns:a16="http://schemas.microsoft.com/office/drawing/2014/main" id="{674D011F-19BA-47C7-A9C5-F772D9464DE5}"/>
              </a:ext>
            </a:extLst>
          </p:cNvPr>
          <p:cNvSpPr txBox="1"/>
          <p:nvPr/>
        </p:nvSpPr>
        <p:spPr>
          <a:xfrm>
            <a:off x="3692722" y="6398449"/>
            <a:ext cx="3810003"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FFFFFF"/>
                </a:solidFill>
                <a:uFillTx/>
                <a:latin typeface="Arial" pitchFamily="34"/>
                <a:cs typeface="Arial" pitchFamily="34"/>
              </a:rPr>
              <a:t>2021 SABR Analytics Conference</a:t>
            </a:r>
          </a:p>
        </p:txBody>
      </p:sp>
      <p:sp>
        <p:nvSpPr>
          <p:cNvPr id="6" name="TextBox 5">
            <a:extLst>
              <a:ext uri="{FF2B5EF4-FFF2-40B4-BE49-F238E27FC236}">
                <a16:creationId xmlns:a16="http://schemas.microsoft.com/office/drawing/2014/main" id="{4EB5B38E-1407-4BD5-9F48-90113A424142}"/>
              </a:ext>
            </a:extLst>
          </p:cNvPr>
          <p:cNvSpPr txBox="1"/>
          <p:nvPr/>
        </p:nvSpPr>
        <p:spPr>
          <a:xfrm>
            <a:off x="422077" y="392734"/>
            <a:ext cx="1035768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Arial" pitchFamily="34"/>
                <a:cs typeface="Arial" pitchFamily="34"/>
              </a:rPr>
              <a:t>Singlearity-PA </a:t>
            </a:r>
            <a:r>
              <a:rPr lang="en-US" sz="3600" dirty="0">
                <a:solidFill>
                  <a:srgbClr val="F05F22"/>
                </a:solidFill>
                <a:latin typeface="Arial" pitchFamily="34"/>
                <a:cs typeface="Arial" pitchFamily="34"/>
              </a:rPr>
              <a:t>O</a:t>
            </a:r>
            <a:r>
              <a:rPr lang="en-US" sz="3600" b="0" i="0" u="none" strike="noStrike" kern="1200" cap="none" spc="0" baseline="0" dirty="0">
                <a:solidFill>
                  <a:srgbClr val="F05F22"/>
                </a:solidFill>
                <a:uFillTx/>
                <a:latin typeface="Arial" pitchFamily="34"/>
                <a:cs typeface="Arial" pitchFamily="34"/>
              </a:rPr>
              <a:t>utperforms</a:t>
            </a:r>
            <a:r>
              <a:rPr lang="en-US" sz="3600" b="0" i="0" u="none" strike="noStrike" kern="1200" cap="none" spc="0" baseline="0" dirty="0">
                <a:solidFill>
                  <a:srgbClr val="000000"/>
                </a:solidFill>
                <a:uFillTx/>
                <a:latin typeface="Arial" pitchFamily="34"/>
                <a:cs typeface="Arial" pitchFamily="34"/>
              </a:rPr>
              <a:t> </a:t>
            </a:r>
            <a:r>
              <a:rPr lang="en-US" sz="3600" dirty="0">
                <a:solidFill>
                  <a:srgbClr val="000000"/>
                </a:solidFill>
                <a:latin typeface="Arial" pitchFamily="34"/>
                <a:cs typeface="Arial" pitchFamily="34"/>
              </a:rPr>
              <a:t>O</a:t>
            </a:r>
            <a:r>
              <a:rPr lang="en-US" sz="3600" b="0" i="0" u="none" strike="noStrike" kern="1200" cap="none" spc="0" baseline="0" dirty="0">
                <a:solidFill>
                  <a:srgbClr val="000000"/>
                </a:solidFill>
                <a:uFillTx/>
                <a:latin typeface="Arial" pitchFamily="34"/>
                <a:cs typeface="Arial" pitchFamily="34"/>
              </a:rPr>
              <a:t>ther </a:t>
            </a:r>
            <a:r>
              <a:rPr lang="en-US" sz="3600" dirty="0">
                <a:solidFill>
                  <a:srgbClr val="000000"/>
                </a:solidFill>
                <a:latin typeface="Arial" pitchFamily="34"/>
                <a:cs typeface="Arial" pitchFamily="34"/>
              </a:rPr>
              <a:t>M</a:t>
            </a:r>
            <a:r>
              <a:rPr lang="en-US" sz="3600" b="0" i="0" u="none" strike="noStrike" kern="1200" cap="none" spc="0" baseline="0" dirty="0">
                <a:solidFill>
                  <a:srgbClr val="000000"/>
                </a:solidFill>
                <a:uFillTx/>
                <a:latin typeface="Arial" pitchFamily="34"/>
                <a:cs typeface="Arial" pitchFamily="34"/>
              </a:rPr>
              <a:t>odels</a:t>
            </a:r>
          </a:p>
        </p:txBody>
      </p:sp>
      <p:graphicFrame>
        <p:nvGraphicFramePr>
          <p:cNvPr id="8" name="Table 15">
            <a:extLst>
              <a:ext uri="{FF2B5EF4-FFF2-40B4-BE49-F238E27FC236}">
                <a16:creationId xmlns:a16="http://schemas.microsoft.com/office/drawing/2014/main" id="{1A09C232-4A79-4235-975E-4E0592CBE079}"/>
              </a:ext>
            </a:extLst>
          </p:cNvPr>
          <p:cNvGraphicFramePr>
            <a:graphicFrameLocks noGrp="1"/>
          </p:cNvGraphicFramePr>
          <p:nvPr/>
        </p:nvGraphicFramePr>
        <p:xfrm>
          <a:off x="477737" y="1474497"/>
          <a:ext cx="11210915" cy="3041090"/>
        </p:xfrm>
        <a:graphic>
          <a:graphicData uri="http://schemas.openxmlformats.org/drawingml/2006/table">
            <a:tbl>
              <a:tblPr firstRow="1" firstCol="1" bandRow="1">
                <a:effectLst/>
                <a:tableStyleId>{F5AB1C69-6EDB-4FF4-983F-18BD219EF322}</a:tableStyleId>
              </a:tblPr>
              <a:tblGrid>
                <a:gridCol w="1672729">
                  <a:extLst>
                    <a:ext uri="{9D8B030D-6E8A-4147-A177-3AD203B41FA5}">
                      <a16:colId xmlns:a16="http://schemas.microsoft.com/office/drawing/2014/main" val="2936079341"/>
                    </a:ext>
                  </a:extLst>
                </a:gridCol>
                <a:gridCol w="2435269">
                  <a:extLst>
                    <a:ext uri="{9D8B030D-6E8A-4147-A177-3AD203B41FA5}">
                      <a16:colId xmlns:a16="http://schemas.microsoft.com/office/drawing/2014/main" val="2696602424"/>
                    </a:ext>
                  </a:extLst>
                </a:gridCol>
                <a:gridCol w="2367639">
                  <a:extLst>
                    <a:ext uri="{9D8B030D-6E8A-4147-A177-3AD203B41FA5}">
                      <a16:colId xmlns:a16="http://schemas.microsoft.com/office/drawing/2014/main" val="20557947"/>
                    </a:ext>
                  </a:extLst>
                </a:gridCol>
                <a:gridCol w="2367639">
                  <a:extLst>
                    <a:ext uri="{9D8B030D-6E8A-4147-A177-3AD203B41FA5}">
                      <a16:colId xmlns:a16="http://schemas.microsoft.com/office/drawing/2014/main" val="1270382286"/>
                    </a:ext>
                  </a:extLst>
                </a:gridCol>
                <a:gridCol w="2367639">
                  <a:extLst>
                    <a:ext uri="{9D8B030D-6E8A-4147-A177-3AD203B41FA5}">
                      <a16:colId xmlns:a16="http://schemas.microsoft.com/office/drawing/2014/main" val="3845379312"/>
                    </a:ext>
                  </a:extLst>
                </a:gridCol>
              </a:tblGrid>
              <a:tr h="437342">
                <a:tc>
                  <a:txBody>
                    <a:bodyPr/>
                    <a:lstStyle/>
                    <a:p>
                      <a:pPr marL="0" marR="0" lvl="0" algn="ctr">
                        <a:spcBef>
                          <a:spcPts val="0"/>
                        </a:spcBef>
                        <a:spcAft>
                          <a:spcPts val="0"/>
                        </a:spcAft>
                      </a:pPr>
                      <a:r>
                        <a:rPr lang="en-US" sz="1400">
                          <a:latin typeface="Arial" pitchFamily="34"/>
                          <a:cs typeface="Arial" pitchFamily="34"/>
                        </a:rPr>
                        <a:t>Type of PA Matchup</a:t>
                      </a:r>
                      <a:endParaRPr lang="en-US" sz="1600">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F22"/>
                    </a:solidFill>
                  </a:tcPr>
                </a:tc>
                <a:tc>
                  <a:txBody>
                    <a:bodyPr/>
                    <a:lstStyle/>
                    <a:p>
                      <a:pPr marL="0" marR="0" lvl="0" algn="ctr">
                        <a:spcBef>
                          <a:spcPts val="0"/>
                        </a:spcBef>
                        <a:spcAft>
                          <a:spcPts val="0"/>
                        </a:spcAft>
                      </a:pPr>
                      <a:r>
                        <a:rPr lang="en-US" sz="1400">
                          <a:latin typeface="Arial" pitchFamily="34"/>
                          <a:cs typeface="Arial" pitchFamily="34"/>
                        </a:rPr>
                        <a:t>Model Name</a:t>
                      </a:r>
                      <a:endParaRPr lang="en-US" sz="1600">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000000"/>
                    </a:solidFill>
                  </a:tcPr>
                </a:tc>
                <a:tc>
                  <a:txBody>
                    <a:bodyPr/>
                    <a:lstStyle/>
                    <a:p>
                      <a:pPr marL="0" marR="0" lvl="0" algn="ctr">
                        <a:spcBef>
                          <a:spcPts val="0"/>
                        </a:spcBef>
                        <a:spcAft>
                          <a:spcPts val="0"/>
                        </a:spcAft>
                      </a:pPr>
                      <a:r>
                        <a:rPr lang="en-US" sz="1400" dirty="0">
                          <a:solidFill>
                            <a:srgbClr val="000000"/>
                          </a:solidFill>
                          <a:latin typeface="Arial" pitchFamily="34"/>
                          <a:cs typeface="Arial" pitchFamily="34"/>
                        </a:rPr>
                        <a:t>wOBA</a:t>
                      </a:r>
                      <a:endParaRPr lang="en-US" sz="1600" dirty="0">
                        <a:solidFill>
                          <a:srgbClr val="000000"/>
                        </a:solidFill>
                        <a:latin typeface="Arial" pitchFamily="34"/>
                        <a:ea typeface="Cambria" pitchFamily="18"/>
                        <a:cs typeface="Arial" pitchFamily="34"/>
                      </a:endParaRP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D6DCE5"/>
                    </a:solidFill>
                  </a:tcPr>
                </a:tc>
                <a:tc>
                  <a:txBody>
                    <a:bodyPr/>
                    <a:lstStyle/>
                    <a:p>
                      <a:pPr marL="0" marR="0" lvl="0" algn="ctr">
                        <a:spcBef>
                          <a:spcPts val="0"/>
                        </a:spcBef>
                        <a:spcAft>
                          <a:spcPts val="0"/>
                        </a:spcAft>
                      </a:pPr>
                      <a:r>
                        <a:rPr lang="en-US" sz="1600">
                          <a:latin typeface="Arial" pitchFamily="34"/>
                          <a:ea typeface="Cambria" pitchFamily="18"/>
                          <a:cs typeface="Arial" pitchFamily="34"/>
                        </a:rPr>
                        <a:t>HR</a:t>
                      </a: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8497B0"/>
                    </a:solidFill>
                  </a:tcPr>
                </a:tc>
                <a:tc>
                  <a:txBody>
                    <a:bodyPr/>
                    <a:lstStyle/>
                    <a:p>
                      <a:pPr marL="0" marR="0" lvl="0" algn="ctr">
                        <a:spcBef>
                          <a:spcPts val="0"/>
                        </a:spcBef>
                        <a:spcAft>
                          <a:spcPts val="0"/>
                        </a:spcAft>
                      </a:pPr>
                      <a:r>
                        <a:rPr lang="en-US" sz="1600">
                          <a:latin typeface="Arial" pitchFamily="34"/>
                          <a:ea typeface="Cambria" pitchFamily="18"/>
                          <a:cs typeface="Arial" pitchFamily="34"/>
                        </a:rPr>
                        <a:t>BB</a:t>
                      </a:r>
                    </a:p>
                  </a:txBody>
                  <a:tcPr marL="45930" marR="45930" marT="0" marB="0" anchor="ctr">
                    <a:lnL w="9528" cap="flat" cmpd="sng" algn="ctr">
                      <a:solidFill>
                        <a:srgbClr val="000000"/>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333F50"/>
                    </a:solidFill>
                  </a:tcPr>
                </a:tc>
                <a:extLst>
                  <a:ext uri="{0D108BD9-81ED-4DB2-BD59-A6C34878D82A}">
                    <a16:rowId xmlns:a16="http://schemas.microsoft.com/office/drawing/2014/main" val="2122847811"/>
                  </a:ext>
                </a:extLst>
              </a:tr>
              <a:tr h="216979">
                <a:tc rowSpan="3">
                  <a:txBody>
                    <a:bodyPr/>
                    <a:lstStyle/>
                    <a:p>
                      <a:pPr marL="0" marR="0" lvl="0" indent="0" algn="ctr" defTabSz="914400" rtl="0" fontAlgn="auto" hangingPunct="1">
                        <a:lnSpc>
                          <a:spcPct val="100000"/>
                        </a:lnSpc>
                        <a:spcBef>
                          <a:spcPts val="0"/>
                        </a:spcBef>
                        <a:spcAft>
                          <a:spcPts val="0"/>
                        </a:spcAft>
                        <a:buNone/>
                        <a:tabLst/>
                      </a:pPr>
                      <a:r>
                        <a:rPr lang="en-US" sz="1600" b="1" i="0" u="none" strike="noStrike" kern="1200" cap="none" spc="0" baseline="0" dirty="0">
                          <a:solidFill>
                            <a:srgbClr val="000000"/>
                          </a:solidFill>
                          <a:uFillTx/>
                          <a:latin typeface="Arial" pitchFamily="34"/>
                          <a:cs typeface="Arial" pitchFamily="34"/>
                        </a:rPr>
                        <a:t>All </a:t>
                      </a:r>
                    </a:p>
                    <a:p>
                      <a:pPr marL="0" marR="0" lvl="0" indent="0" algn="ctr" defTabSz="914400" rtl="0" fontAlgn="auto" hangingPunct="1">
                        <a:lnSpc>
                          <a:spcPct val="100000"/>
                        </a:lnSpc>
                        <a:spcBef>
                          <a:spcPts val="0"/>
                        </a:spcBef>
                        <a:spcAft>
                          <a:spcPts val="0"/>
                        </a:spcAft>
                        <a:buNone/>
                        <a:tabLst/>
                      </a:pPr>
                      <a:endParaRPr lang="en-US" sz="1600" b="1" i="0" u="none" strike="noStrike" kern="1200" cap="none" spc="0" baseline="0" dirty="0">
                        <a:solidFill>
                          <a:srgbClr val="000000"/>
                        </a:solidFill>
                        <a:uFillTx/>
                        <a:latin typeface="Arial" pitchFamily="34"/>
                        <a:ea typeface="Cambria" pitchFamily="18"/>
                        <a:cs typeface="Arial" pitchFamily="34"/>
                      </a:endParaRPr>
                    </a:p>
                  </a:txBody>
                  <a:tcPr marL="45930" marR="459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algn="ctr" defTabSz="914400" rtl="0" hangingPunct="1">
                        <a:lnSpc>
                          <a:spcPct val="107000"/>
                        </a:lnSpc>
                        <a:spcBef>
                          <a:spcPts val="0"/>
                        </a:spcBef>
                        <a:spcAft>
                          <a:spcPts val="0"/>
                        </a:spcAft>
                      </a:pPr>
                      <a:r>
                        <a:rPr lang="en-US" sz="1400" b="1" kern="1200" dirty="0">
                          <a:solidFill>
                            <a:srgbClr val="000000"/>
                          </a:solidFill>
                          <a:latin typeface="Arial" pitchFamily="34"/>
                          <a:cs typeface="Arial" pitchFamily="34"/>
                        </a:rPr>
                        <a:t>Singlearity-PA</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0.5091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0.05439</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0.1149</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val="4264798535"/>
                  </a:ext>
                </a:extLst>
              </a:tr>
              <a:tr h="216979">
                <a:tc vMerge="1">
                  <a:txBody>
                    <a:bodyPr/>
                    <a:lstStyle/>
                    <a:p>
                      <a:endParaRPr lang="en-US"/>
                    </a:p>
                  </a:txBody>
                  <a:tcPr>
                    <a:lnT w="9528" cap="flat" cmpd="sng" algn="ctr">
                      <a:solidFill>
                        <a:srgbClr val="000000"/>
                      </a:solidFill>
                      <a:prstDash val="solid"/>
                      <a:round/>
                      <a:headEnd type="none" w="med" len="med"/>
                      <a:tailEnd type="none" w="med" len="med"/>
                    </a:lnT>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log5</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0.5151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0.05867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0.1208</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4101165"/>
                  </a:ext>
                </a:extLst>
              </a:tr>
              <a:tr h="216979">
                <a:tc vMerge="1">
                  <a:txBody>
                    <a:bodyPr/>
                    <a:lstStyle/>
                    <a:p>
                      <a:endParaRPr lang="en-US"/>
                    </a:p>
                  </a:txBody>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LeagueAverage</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0.5111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0.05627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0.1184</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0303374"/>
                  </a:ext>
                </a:extLst>
              </a:tr>
              <a:tr h="216979">
                <a:tc rowSpan="3">
                  <a:txBody>
                    <a:bodyPr/>
                    <a:lstStyle/>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cs typeface="Arial" pitchFamily="34"/>
                        </a:rPr>
                        <a:t>“Everyday Players”</a:t>
                      </a:r>
                    </a:p>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ea typeface="Cambria" pitchFamily="18"/>
                          <a:cs typeface="Arial" pitchFamily="34"/>
                        </a:rPr>
                        <a:t>(18% of all PAs)</a:t>
                      </a:r>
                      <a:endParaRPr lang="en-US" sz="1600" b="1" i="0" u="none" strike="noStrike" kern="1200" cap="none" spc="0" baseline="0" dirty="0">
                        <a:solidFill>
                          <a:srgbClr val="000000"/>
                        </a:solidFill>
                        <a:uFillTx/>
                        <a:latin typeface="Arial" pitchFamily="34"/>
                        <a:ea typeface="Cambria" pitchFamily="18"/>
                        <a:cs typeface="Arial" pitchFamily="34"/>
                      </a:endParaRPr>
                    </a:p>
                  </a:txBody>
                  <a:tcPr marL="45930" marR="459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Singlearity-PA</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0.5269</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0.06100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0.1135</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extLst>
                  <a:ext uri="{0D108BD9-81ED-4DB2-BD59-A6C34878D82A}">
                    <a16:rowId xmlns:a16="http://schemas.microsoft.com/office/drawing/2014/main" val="2838024716"/>
                  </a:ext>
                </a:extLst>
              </a:tr>
              <a:tr h="216979">
                <a:tc vMerge="1">
                  <a:txBody>
                    <a:bodyPr/>
                    <a:lstStyle/>
                    <a:p>
                      <a:endParaRPr lang="en-US"/>
                    </a:p>
                  </a:txBody>
                  <a:tcPr>
                    <a:lnT w="9528" cap="flat" cmpd="sng" algn="ctr">
                      <a:solidFill>
                        <a:srgbClr val="000000"/>
                      </a:solidFill>
                      <a:prstDash val="solid"/>
                      <a:round/>
                      <a:headEnd type="none" w="med" len="med"/>
                      <a:tailEnd type="none" w="med" len="med"/>
                    </a:lnT>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log5</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0.5287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0.06240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0.1139</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315471348"/>
                  </a:ext>
                </a:extLst>
              </a:tr>
              <a:tr h="216979">
                <a:tc vMerge="1">
                  <a:txBody>
                    <a:bodyPr/>
                    <a:lstStyle/>
                    <a:p>
                      <a:endParaRPr lang="en-US"/>
                    </a:p>
                  </a:txBody>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LeagueAverage</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0.5280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0.06250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0.1170</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886102"/>
                  </a:ext>
                </a:extLst>
              </a:tr>
              <a:tr h="216979">
                <a:tc rowSpan="3">
                  <a:txBody>
                    <a:bodyPr/>
                    <a:lstStyle/>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cs typeface="Arial" pitchFamily="34"/>
                        </a:rPr>
                        <a:t>“Occasional Players”</a:t>
                      </a:r>
                    </a:p>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ea typeface="Cambria" pitchFamily="18"/>
                          <a:cs typeface="Arial" pitchFamily="34"/>
                        </a:rPr>
                        <a:t>(61% of all PAs)</a:t>
                      </a:r>
                      <a:endParaRPr lang="en-US" sz="1600" b="1" i="0" u="none" strike="noStrike" kern="1200" cap="none" spc="0" baseline="0" dirty="0">
                        <a:solidFill>
                          <a:srgbClr val="000000"/>
                        </a:solidFill>
                        <a:uFillTx/>
                        <a:latin typeface="Arial" pitchFamily="34"/>
                        <a:ea typeface="Cambria" pitchFamily="18"/>
                        <a:cs typeface="Arial" pitchFamily="34"/>
                      </a:endParaRPr>
                    </a:p>
                  </a:txBody>
                  <a:tcPr marL="45930" marR="459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Singlearity-PA</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0.5098</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0.05440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0.1155</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extLst>
                  <a:ext uri="{0D108BD9-81ED-4DB2-BD59-A6C34878D82A}">
                    <a16:rowId xmlns:a16="http://schemas.microsoft.com/office/drawing/2014/main" val="818061581"/>
                  </a:ext>
                </a:extLst>
              </a:tr>
              <a:tr h="216979">
                <a:tc vMerge="1">
                  <a:txBody>
                    <a:bodyPr/>
                    <a:lstStyle/>
                    <a:p>
                      <a:endParaRPr lang="en-US"/>
                    </a:p>
                  </a:txBody>
                  <a:tcPr>
                    <a:lnT w="9528" cap="flat" cmpd="sng" algn="ctr">
                      <a:solidFill>
                        <a:srgbClr val="000000"/>
                      </a:solidFill>
                      <a:prstDash val="solid"/>
                      <a:round/>
                      <a:headEnd type="none" w="med" len="med"/>
                      <a:tailEnd type="none" w="med" len="med"/>
                    </a:lnT>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log5</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0.5120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0.05638</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0.1163</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3318316757"/>
                  </a:ext>
                </a:extLst>
              </a:tr>
              <a:tr h="216979">
                <a:tc vMerge="1">
                  <a:txBody>
                    <a:bodyPr/>
                    <a:lstStyle/>
                    <a:p>
                      <a:endParaRPr lang="en-US"/>
                    </a:p>
                  </a:txBody>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LeagueAverage</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0.5111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0.05990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0.1185</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8368674"/>
                  </a:ext>
                </a:extLst>
              </a:tr>
              <a:tr h="216979">
                <a:tc rowSpan="3">
                  <a:txBody>
                    <a:bodyPr/>
                    <a:lstStyle/>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ea typeface="Cambria" pitchFamily="18"/>
                          <a:cs typeface="Arial" pitchFamily="34"/>
                        </a:rPr>
                        <a:t>”Infrequent Players”</a:t>
                      </a:r>
                    </a:p>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Arial" pitchFamily="34"/>
                          <a:ea typeface="Cambria" pitchFamily="18"/>
                          <a:cs typeface="Arial" pitchFamily="34"/>
                        </a:rPr>
                        <a:t>(21% of all PAs)</a:t>
                      </a:r>
                      <a:endParaRPr lang="en-US" sz="1600" b="1" i="0" u="none" strike="noStrike" kern="1200" cap="none" spc="0" baseline="0" dirty="0">
                        <a:solidFill>
                          <a:srgbClr val="000000"/>
                        </a:solidFill>
                        <a:uFillTx/>
                        <a:latin typeface="Arial" pitchFamily="34"/>
                        <a:ea typeface="Cambria" pitchFamily="18"/>
                        <a:cs typeface="Arial" pitchFamily="34"/>
                      </a:endParaRPr>
                    </a:p>
                  </a:txBody>
                  <a:tcPr marL="45930" marR="459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Singlearity-PA</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0.4925</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0.04911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tc>
                  <a:txBody>
                    <a:bodyPr/>
                    <a:lstStyle/>
                    <a:p>
                      <a:pPr marL="0" marR="0" lvl="0" algn="ctr" defTabSz="914400" rtl="0" hangingPunct="1">
                        <a:lnSpc>
                          <a:spcPct val="107000"/>
                        </a:lnSpc>
                        <a:spcBef>
                          <a:spcPts val="0"/>
                        </a:spcBef>
                        <a:spcAft>
                          <a:spcPts val="0"/>
                        </a:spcAft>
                      </a:pPr>
                      <a:r>
                        <a:rPr lang="en-US" sz="1400" b="1" kern="1200">
                          <a:solidFill>
                            <a:srgbClr val="000000"/>
                          </a:solidFill>
                          <a:latin typeface="Arial" pitchFamily="34"/>
                          <a:cs typeface="Arial" pitchFamily="34"/>
                        </a:rPr>
                        <a:t>0.1145</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extLst>
                  <a:ext uri="{0D108BD9-81ED-4DB2-BD59-A6C34878D82A}">
                    <a16:rowId xmlns:a16="http://schemas.microsoft.com/office/drawing/2014/main" val="314943516"/>
                  </a:ext>
                </a:extLst>
              </a:tr>
              <a:tr h="216979">
                <a:tc vMerge="1">
                  <a:txBody>
                    <a:bodyPr/>
                    <a:lstStyle/>
                    <a:p>
                      <a:endParaRPr lang="en-US"/>
                    </a:p>
                  </a:txBody>
                  <a:tcPr>
                    <a:lnT w="9528" cap="flat" cmpd="sng" algn="ctr">
                      <a:solidFill>
                        <a:srgbClr val="000000"/>
                      </a:solidFill>
                      <a:prstDash val="solid"/>
                      <a:round/>
                      <a:headEnd type="none" w="med" len="med"/>
                      <a:tailEnd type="none" w="med" len="med"/>
                    </a:lnT>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log5</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0.5120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0.06176</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0.1383</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238792563"/>
                  </a:ext>
                </a:extLst>
              </a:tr>
              <a:tr h="216979">
                <a:tc vMerge="1">
                  <a:txBody>
                    <a:bodyPr/>
                    <a:lstStyle/>
                    <a:p>
                      <a:endParaRPr lang="en-US"/>
                    </a:p>
                  </a:txBody>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LeagueAverage</a:t>
                      </a:r>
                    </a:p>
                  </a:txBody>
                  <a:tcPr marL="45930" marR="45930" marT="0" marB="0" anchor="ctr">
                    <a:lnL w="12700" cap="flat" cmpd="sng" algn="ctr">
                      <a:solidFill>
                        <a:schemeClr val="tx1"/>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0.4968</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a:solidFill>
                            <a:srgbClr val="000000"/>
                          </a:solidFill>
                          <a:latin typeface="Arial" pitchFamily="34"/>
                          <a:cs typeface="Arial" pitchFamily="34"/>
                        </a:rPr>
                        <a:t>0.05180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tc>
                  <a:txBody>
                    <a:bodyPr/>
                    <a:lstStyle/>
                    <a:p>
                      <a:pPr marL="0" marR="0" lvl="0" algn="ctr" defTabSz="914400" rtl="0" hangingPunct="1">
                        <a:lnSpc>
                          <a:spcPct val="107000"/>
                        </a:lnSpc>
                        <a:spcBef>
                          <a:spcPts val="0"/>
                        </a:spcBef>
                        <a:spcAft>
                          <a:spcPts val="0"/>
                        </a:spcAft>
                      </a:pPr>
                      <a:r>
                        <a:rPr lang="en-US" sz="1400" kern="1200" dirty="0">
                          <a:solidFill>
                            <a:srgbClr val="000000"/>
                          </a:solidFill>
                          <a:latin typeface="Arial" pitchFamily="34"/>
                          <a:cs typeface="Arial" pitchFamily="34"/>
                        </a:rPr>
                        <a:t>0.1192</a:t>
                      </a:r>
                    </a:p>
                  </a:txBody>
                  <a:tcPr marL="45930" marR="45930" marT="0" marB="0" anchor="ctr">
                    <a:lnL w="6345" cap="flat" cmpd="sng" algn="ctr">
                      <a:solidFill>
                        <a:srgbClr val="7F7F7F"/>
                      </a:solidFill>
                      <a:prstDash val="solid"/>
                      <a:round/>
                      <a:headEnd type="none" w="med" len="med"/>
                      <a:tailEnd type="none" w="med" len="med"/>
                    </a:lnL>
                    <a:lnR w="9528" cap="flat" cmpd="sng" algn="ctr">
                      <a:solidFill>
                        <a:srgbClr val="000000"/>
                      </a:solidFill>
                      <a:prstDash val="solid"/>
                      <a:round/>
                      <a:headEnd type="none" w="med" len="med"/>
                      <a:tailEnd type="none" w="med" len="med"/>
                    </a:lnR>
                    <a:lnT w="6345" cap="flat" cmpd="sng" algn="ctr">
                      <a:solidFill>
                        <a:srgbClr val="7F7F7F"/>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6967442"/>
                  </a:ext>
                </a:extLst>
              </a:tr>
            </a:tbl>
          </a:graphicData>
        </a:graphic>
      </p:graphicFrame>
      <p:sp>
        <p:nvSpPr>
          <p:cNvPr id="13" name="Rectangle 12">
            <a:extLst>
              <a:ext uri="{FF2B5EF4-FFF2-40B4-BE49-F238E27FC236}">
                <a16:creationId xmlns:a16="http://schemas.microsoft.com/office/drawing/2014/main" id="{81CE0990-2A1B-4E32-8808-65E927CC0D37}"/>
              </a:ext>
            </a:extLst>
          </p:cNvPr>
          <p:cNvSpPr/>
          <p:nvPr/>
        </p:nvSpPr>
        <p:spPr>
          <a:xfrm>
            <a:off x="422077" y="1068078"/>
            <a:ext cx="386516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Model Error Rates (Lower is better)</a:t>
            </a:r>
          </a:p>
        </p:txBody>
      </p:sp>
      <p:grpSp>
        <p:nvGrpSpPr>
          <p:cNvPr id="3" name="Group 2">
            <a:extLst>
              <a:ext uri="{FF2B5EF4-FFF2-40B4-BE49-F238E27FC236}">
                <a16:creationId xmlns:a16="http://schemas.microsoft.com/office/drawing/2014/main" id="{D836CB19-3C70-CB40-AC37-59C70FADD8DB}"/>
              </a:ext>
            </a:extLst>
          </p:cNvPr>
          <p:cNvGrpSpPr/>
          <p:nvPr/>
        </p:nvGrpSpPr>
        <p:grpSpPr>
          <a:xfrm>
            <a:off x="477737" y="5191990"/>
            <a:ext cx="11292188" cy="711984"/>
            <a:chOff x="477737" y="5435830"/>
            <a:chExt cx="11292188" cy="711984"/>
          </a:xfrm>
        </p:grpSpPr>
        <p:sp>
          <p:nvSpPr>
            <p:cNvPr id="10" name="Rectangle 9">
              <a:extLst>
                <a:ext uri="{FF2B5EF4-FFF2-40B4-BE49-F238E27FC236}">
                  <a16:creationId xmlns:a16="http://schemas.microsoft.com/office/drawing/2014/main" id="{0022A447-C204-4B09-A4CC-78B2392F5CEF}"/>
                </a:ext>
              </a:extLst>
            </p:cNvPr>
            <p:cNvSpPr/>
            <p:nvPr/>
          </p:nvSpPr>
          <p:spPr>
            <a:xfrm>
              <a:off x="477737" y="5435830"/>
              <a:ext cx="11292188" cy="711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              Conclusion: </a:t>
              </a:r>
              <a:r>
                <a:rPr lang="en-US" sz="2000" dirty="0">
                  <a:solidFill>
                    <a:schemeClr val="tx1"/>
                  </a:solidFill>
                  <a:latin typeface="Arial" panose="020B0604020202020204" pitchFamily="34" charset="0"/>
                  <a:cs typeface="Arial" panose="020B0604020202020204" pitchFamily="34" charset="0"/>
                </a:rPr>
                <a:t>Singlearity-PA outperforms other models when predicting PAs among everyday players and infrequent players.</a:t>
              </a:r>
            </a:p>
          </p:txBody>
        </p:sp>
        <p:pic>
          <p:nvPicPr>
            <p:cNvPr id="14" name="Graphic 13">
              <a:extLst>
                <a:ext uri="{FF2B5EF4-FFF2-40B4-BE49-F238E27FC236}">
                  <a16:creationId xmlns:a16="http://schemas.microsoft.com/office/drawing/2014/main" id="{9B8BB873-05E3-9148-A761-2F46B188CF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2033" y="5476976"/>
              <a:ext cx="599211" cy="599211"/>
            </a:xfrm>
            <a:prstGeom prst="rect">
              <a:avLst/>
            </a:prstGeom>
          </p:spPr>
        </p:pic>
      </p:grpSp>
    </p:spTree>
    <p:extLst>
      <p:ext uri="{BB962C8B-B14F-4D97-AF65-F5344CB8AC3E}">
        <p14:creationId xmlns:p14="http://schemas.microsoft.com/office/powerpoint/2010/main" val="107364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pic>
        <p:nvPicPr>
          <p:cNvPr id="17" name="Picture 2">
            <a:extLst>
              <a:ext uri="{FF2B5EF4-FFF2-40B4-BE49-F238E27FC236}">
                <a16:creationId xmlns:a16="http://schemas.microsoft.com/office/drawing/2014/main" id="{733D6CD6-56DE-49FD-B85D-AE315A3F9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226" y="467501"/>
            <a:ext cx="4840874" cy="102553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9E96BC5-588A-46A5-AF19-CF0CBCDC3C63}"/>
              </a:ext>
            </a:extLst>
          </p:cNvPr>
          <p:cNvSpPr/>
          <p:nvPr/>
        </p:nvSpPr>
        <p:spPr>
          <a:xfrm>
            <a:off x="2590801" y="2827451"/>
            <a:ext cx="8948420" cy="1036951"/>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ts val="8000"/>
              </a:lnSpc>
              <a:spcBef>
                <a:spcPts val="0"/>
              </a:spcBef>
              <a:spcAft>
                <a:spcPts val="0"/>
              </a:spcAft>
              <a:buNone/>
              <a:tabLst/>
              <a:defRPr sz="1800" b="0" i="0" u="none" strike="noStrike" kern="0" cap="none" spc="0" baseline="0">
                <a:solidFill>
                  <a:srgbClr val="000000"/>
                </a:solidFill>
                <a:uFillTx/>
              </a:defRPr>
            </a:pPr>
            <a:r>
              <a:rPr lang="en-US" sz="6000" dirty="0">
                <a:latin typeface="Arial" pitchFamily="34"/>
                <a:cs typeface="Arial" pitchFamily="34"/>
              </a:rPr>
              <a:t>Explainability</a:t>
            </a:r>
            <a:endParaRPr lang="en-US" sz="4000" b="0" i="0" u="none" strike="noStrike" kern="1200" cap="none" spc="0" baseline="0" dirty="0">
              <a:uFillTx/>
              <a:latin typeface="Arial" pitchFamily="34"/>
              <a:cs typeface="Arial" pitchFamily="34"/>
            </a:endParaRPr>
          </a:p>
        </p:txBody>
      </p:sp>
      <p:pic>
        <p:nvPicPr>
          <p:cNvPr id="9" name="Picture 8">
            <a:extLst>
              <a:ext uri="{FF2B5EF4-FFF2-40B4-BE49-F238E27FC236}">
                <a16:creationId xmlns:a16="http://schemas.microsoft.com/office/drawing/2014/main" id="{79AB58A2-0285-4E67-8826-5D6DA781BCE5}"/>
              </a:ext>
            </a:extLst>
          </p:cNvPr>
          <p:cNvPicPr>
            <a:picLocks noChangeAspect="1"/>
          </p:cNvPicPr>
          <p:nvPr/>
        </p:nvPicPr>
        <p:blipFill rotWithShape="1">
          <a:blip r:embed="rId4">
            <a:clrChange>
              <a:clrFrom>
                <a:srgbClr val="F8FAFB"/>
              </a:clrFrom>
              <a:clrTo>
                <a:srgbClr val="F8FAFB">
                  <a:alpha val="0"/>
                </a:srgbClr>
              </a:clrTo>
            </a:clrChange>
          </a:blip>
          <a:srcRect l="25862" t="28620" r="57457" b="41583"/>
          <a:stretch/>
        </p:blipFill>
        <p:spPr>
          <a:xfrm>
            <a:off x="6933469" y="4249544"/>
            <a:ext cx="1373971" cy="1380514"/>
          </a:xfrm>
          <a:prstGeom prst="rect">
            <a:avLst/>
          </a:prstGeom>
        </p:spPr>
      </p:pic>
      <p:pic>
        <p:nvPicPr>
          <p:cNvPr id="21" name="Picture 20" descr="Text&#10;&#10;Description automatically generated">
            <a:extLst>
              <a:ext uri="{FF2B5EF4-FFF2-40B4-BE49-F238E27FC236}">
                <a16:creationId xmlns:a16="http://schemas.microsoft.com/office/drawing/2014/main" id="{7017243F-F3F6-2B40-90AC-0B9E7E235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075" y="467501"/>
            <a:ext cx="5297850" cy="5286720"/>
          </a:xfrm>
          <a:prstGeom prst="rect">
            <a:avLst/>
          </a:prstGeom>
        </p:spPr>
      </p:pic>
    </p:spTree>
    <p:extLst>
      <p:ext uri="{BB962C8B-B14F-4D97-AF65-F5344CB8AC3E}">
        <p14:creationId xmlns:p14="http://schemas.microsoft.com/office/powerpoint/2010/main" val="109724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8" name="TextBox 7">
            <a:extLst>
              <a:ext uri="{FF2B5EF4-FFF2-40B4-BE49-F238E27FC236}">
                <a16:creationId xmlns:a16="http://schemas.microsoft.com/office/drawing/2014/main" id="{3A33F947-B917-448F-B5D5-FA3C4AA2E754}"/>
              </a:ext>
            </a:extLst>
          </p:cNvPr>
          <p:cNvSpPr txBox="1"/>
          <p:nvPr/>
        </p:nvSpPr>
        <p:spPr>
          <a:xfrm>
            <a:off x="422077" y="392734"/>
            <a:ext cx="1035768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F05F22"/>
                </a:solidFill>
                <a:uFillTx/>
                <a:latin typeface="Arial" pitchFamily="34"/>
                <a:cs typeface="Arial" pitchFamily="34"/>
              </a:rPr>
              <a:t>Explainability</a:t>
            </a:r>
            <a:r>
              <a:rPr lang="en-US" sz="3600" b="0" i="0" u="none" strike="noStrike" kern="1200" cap="none" spc="0" baseline="0" dirty="0">
                <a:solidFill>
                  <a:srgbClr val="000000"/>
                </a:solidFill>
                <a:uFillTx/>
                <a:latin typeface="Arial" pitchFamily="34"/>
                <a:cs typeface="Arial" pitchFamily="34"/>
              </a:rPr>
              <a:t>: You’ve Seen </a:t>
            </a:r>
            <a:r>
              <a:rPr lang="en-US" sz="3600" dirty="0">
                <a:solidFill>
                  <a:srgbClr val="000000"/>
                </a:solidFill>
                <a:latin typeface="Arial" pitchFamily="34"/>
                <a:cs typeface="Arial" pitchFamily="34"/>
              </a:rPr>
              <a:t>I</a:t>
            </a:r>
            <a:r>
              <a:rPr lang="en-US" sz="3600" b="0" i="0" u="none" strike="noStrike" kern="1200" cap="none" spc="0" baseline="0" dirty="0">
                <a:solidFill>
                  <a:srgbClr val="000000"/>
                </a:solidFill>
                <a:uFillTx/>
                <a:latin typeface="Arial" pitchFamily="34"/>
                <a:cs typeface="Arial" pitchFamily="34"/>
              </a:rPr>
              <a:t>t </a:t>
            </a:r>
            <a:r>
              <a:rPr lang="en-US" sz="3600" dirty="0">
                <a:solidFill>
                  <a:srgbClr val="000000"/>
                </a:solidFill>
                <a:latin typeface="Arial" pitchFamily="34"/>
                <a:cs typeface="Arial" pitchFamily="34"/>
              </a:rPr>
              <a:t>B</a:t>
            </a:r>
            <a:r>
              <a:rPr lang="en-US" sz="3600" b="0" i="0" u="none" strike="noStrike" kern="1200" cap="none" spc="0" baseline="0" dirty="0">
                <a:solidFill>
                  <a:srgbClr val="000000"/>
                </a:solidFill>
                <a:uFillTx/>
                <a:latin typeface="Arial" pitchFamily="34"/>
                <a:cs typeface="Arial" pitchFamily="34"/>
              </a:rPr>
              <a:t>efore</a:t>
            </a:r>
            <a:endParaRPr lang="en-US" sz="3600" b="0" i="0" u="none" strike="noStrike" kern="1200" cap="none" spc="0" baseline="0" dirty="0">
              <a:solidFill>
                <a:srgbClr val="F05F22"/>
              </a:solidFill>
              <a:uFillTx/>
              <a:latin typeface="Arial" pitchFamily="34"/>
              <a:cs typeface="Arial" pitchFamily="34"/>
            </a:endParaRPr>
          </a:p>
        </p:txBody>
      </p:sp>
      <p:pic>
        <p:nvPicPr>
          <p:cNvPr id="9" name="Picture 9" descr="Graphical user interface, text, application, email&#10;&#10;Description automatically generated">
            <a:extLst>
              <a:ext uri="{FF2B5EF4-FFF2-40B4-BE49-F238E27FC236}">
                <a16:creationId xmlns:a16="http://schemas.microsoft.com/office/drawing/2014/main" id="{32A4784A-7CDE-43E1-8FE4-43822B19CD63}"/>
              </a:ext>
            </a:extLst>
          </p:cNvPr>
          <p:cNvPicPr>
            <a:picLocks noChangeAspect="1"/>
          </p:cNvPicPr>
          <p:nvPr/>
        </p:nvPicPr>
        <p:blipFill rotWithShape="1">
          <a:blip r:embed="rId4"/>
          <a:srcRect l="5958" r="4068" b="10798"/>
          <a:stretch/>
        </p:blipFill>
        <p:spPr>
          <a:xfrm>
            <a:off x="4103225" y="1085368"/>
            <a:ext cx="3985549" cy="4995875"/>
          </a:xfrm>
          <a:prstGeom prst="rect">
            <a:avLst/>
          </a:prstGeom>
          <a:noFill/>
          <a:ln cap="flat">
            <a:noFill/>
          </a:ln>
        </p:spPr>
      </p:pic>
      <p:sp>
        <p:nvSpPr>
          <p:cNvPr id="10" name="Rectangle 9">
            <a:extLst>
              <a:ext uri="{FF2B5EF4-FFF2-40B4-BE49-F238E27FC236}">
                <a16:creationId xmlns:a16="http://schemas.microsoft.com/office/drawing/2014/main" id="{E0786EE7-3993-4C73-BACB-E91899764195}"/>
              </a:ext>
            </a:extLst>
          </p:cNvPr>
          <p:cNvSpPr/>
          <p:nvPr/>
        </p:nvSpPr>
        <p:spPr>
          <a:xfrm>
            <a:off x="4216360" y="4305280"/>
            <a:ext cx="3689150" cy="137789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D5105FF3-B124-4AB0-8D18-3506FF2C6188}"/>
              </a:ext>
            </a:extLst>
          </p:cNvPr>
          <p:cNvSpPr/>
          <p:nvPr/>
        </p:nvSpPr>
        <p:spPr>
          <a:xfrm>
            <a:off x="3367328" y="4719859"/>
            <a:ext cx="826284" cy="615820"/>
          </a:xfrm>
          <a:prstGeom prst="rightArrow">
            <a:avLst/>
          </a:prstGeom>
          <a:solidFill>
            <a:srgbClr val="F05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78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018083" cy="646331"/>
          </a:xfrm>
          <a:prstGeom prst="rect">
            <a:avLst/>
          </a:prstGeom>
          <a:noFill/>
        </p:spPr>
        <p:txBody>
          <a:bodyPr wrap="square" rtlCol="0">
            <a:spAutoFit/>
          </a:bodyPr>
          <a:lstStyle/>
          <a:p>
            <a:r>
              <a:rPr lang="en-US" sz="3600" dirty="0" err="1">
                <a:solidFill>
                  <a:srgbClr val="F05F22"/>
                </a:solidFill>
                <a:latin typeface="Arial" panose="020B0604020202020204" pitchFamily="34" charset="0"/>
                <a:cs typeface="Arial" panose="020B0604020202020204" pitchFamily="34" charset="0"/>
              </a:rPr>
              <a:t>Explainability</a:t>
            </a:r>
            <a:endParaRPr lang="en-US" sz="3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F9F0F7C-A69F-4AEF-9948-942140DCB56A}"/>
              </a:ext>
            </a:extLst>
          </p:cNvPr>
          <p:cNvSpPr/>
          <p:nvPr/>
        </p:nvSpPr>
        <p:spPr>
          <a:xfrm>
            <a:off x="521875" y="1418851"/>
            <a:ext cx="11018083" cy="1077218"/>
          </a:xfrm>
          <a:prstGeom prst="rect">
            <a:avLst/>
          </a:prstGeom>
          <a:solidFill>
            <a:schemeClr val="bg1">
              <a:lumMod val="95000"/>
            </a:schemeClr>
          </a:solidFill>
        </p:spPr>
        <p:txBody>
          <a:bodyPr wrap="square">
            <a:spAutoFit/>
          </a:bodyPr>
          <a:lstStyle/>
          <a:p>
            <a:pPr algn="ctr" defTabSz="306187"/>
            <a:r>
              <a:rPr lang="en-US" sz="3200" dirty="0">
                <a:latin typeface="Arial" pitchFamily="34"/>
              </a:rPr>
              <a:t>Making the rationale behind predictions </a:t>
            </a:r>
            <a:br>
              <a:rPr lang="en-US" sz="3200" dirty="0">
                <a:latin typeface="Arial" pitchFamily="34"/>
              </a:rPr>
            </a:br>
            <a:r>
              <a:rPr lang="en-US" sz="3200" dirty="0">
                <a:latin typeface="Arial" pitchFamily="34"/>
              </a:rPr>
              <a:t>understandable to humans</a:t>
            </a:r>
          </a:p>
        </p:txBody>
      </p:sp>
      <p:graphicFrame>
        <p:nvGraphicFramePr>
          <p:cNvPr id="11" name="Table 15">
            <a:extLst>
              <a:ext uri="{FF2B5EF4-FFF2-40B4-BE49-F238E27FC236}">
                <a16:creationId xmlns:a16="http://schemas.microsoft.com/office/drawing/2014/main" id="{FF121382-5D52-48B9-930A-3B4A0B06125D}"/>
              </a:ext>
            </a:extLst>
          </p:cNvPr>
          <p:cNvGraphicFramePr>
            <a:graphicFrameLocks noGrp="1"/>
          </p:cNvGraphicFramePr>
          <p:nvPr>
            <p:extLst>
              <p:ext uri="{D42A27DB-BD31-4B8C-83A1-F6EECF244321}">
                <p14:modId xmlns:p14="http://schemas.microsoft.com/office/powerpoint/2010/main" val="2359242191"/>
              </p:ext>
            </p:extLst>
          </p:nvPr>
        </p:nvGraphicFramePr>
        <p:xfrm>
          <a:off x="163503" y="3904365"/>
          <a:ext cx="11376456" cy="1676400"/>
        </p:xfrm>
        <a:graphic>
          <a:graphicData uri="http://schemas.openxmlformats.org/drawingml/2006/table">
            <a:tbl>
              <a:tblPr firstRow="1" bandRow="1">
                <a:tableStyleId>{5C22544A-7EE6-4342-B048-85BDC9FD1C3A}</a:tableStyleId>
              </a:tblPr>
              <a:tblGrid>
                <a:gridCol w="3403318">
                  <a:extLst>
                    <a:ext uri="{9D8B030D-6E8A-4147-A177-3AD203B41FA5}">
                      <a16:colId xmlns:a16="http://schemas.microsoft.com/office/drawing/2014/main" val="880210474"/>
                    </a:ext>
                  </a:extLst>
                </a:gridCol>
                <a:gridCol w="3413953">
                  <a:extLst>
                    <a:ext uri="{9D8B030D-6E8A-4147-A177-3AD203B41FA5}">
                      <a16:colId xmlns:a16="http://schemas.microsoft.com/office/drawing/2014/main" val="1833887023"/>
                    </a:ext>
                  </a:extLst>
                </a:gridCol>
                <a:gridCol w="4559185">
                  <a:extLst>
                    <a:ext uri="{9D8B030D-6E8A-4147-A177-3AD203B41FA5}">
                      <a16:colId xmlns:a16="http://schemas.microsoft.com/office/drawing/2014/main" val="250343724"/>
                    </a:ext>
                  </a:extLst>
                </a:gridCol>
              </a:tblGrid>
              <a:tr h="370840">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Trust</a:t>
                      </a:r>
                      <a:br>
                        <a:rPr kumimoji="0" lang="en-US" sz="1400" b="1" i="0" u="none" strike="noStrike" kern="1200" cap="none" spc="0" normalizeH="0" baseline="0" noProof="0" dirty="0">
                          <a:ln>
                            <a:noFill/>
                          </a:ln>
                          <a:solidFill>
                            <a:prstClr val="black"/>
                          </a:solidFill>
                          <a:effectLst/>
                          <a:uLnTx/>
                          <a:uFillTx/>
                          <a:latin typeface="Arial" pitchFamily="34"/>
                          <a:ea typeface="+mn-ea"/>
                          <a:cs typeface="+mn-cs"/>
                        </a:rPr>
                      </a:b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People must understand model’s decision process to be confident to make and defend decisions.</a:t>
                      </a:r>
                    </a:p>
                    <a:p>
                      <a:pPr algn="ctr"/>
                      <a:endParaRPr lang="en-US" sz="900" dirty="0"/>
                    </a:p>
                  </a:txBody>
                  <a:tcPr>
                    <a:noFill/>
                  </a:tcPr>
                </a:tc>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Insight &amp; Learning</a:t>
                      </a:r>
                      <a:r>
                        <a:rPr kumimoji="0" lang="en-US" sz="2000" b="0" i="0" u="none" strike="noStrike" kern="1200" cap="none" spc="0" normalizeH="0" baseline="0" noProof="0" dirty="0">
                          <a:ln>
                            <a:noFill/>
                          </a:ln>
                          <a:solidFill>
                            <a:srgbClr val="F05F22"/>
                          </a:solidFill>
                          <a:effectLst/>
                          <a:uLnTx/>
                          <a:uFillTx/>
                          <a:latin typeface="Arial" pitchFamily="34"/>
                          <a:ea typeface="+mn-ea"/>
                          <a:cs typeface="+mn-cs"/>
                        </a:rPr>
                        <a:t> </a:t>
                      </a:r>
                      <a:br>
                        <a:rPr kumimoji="0" lang="en-US" sz="1800" b="0" i="0" u="none" strike="noStrike" kern="1200" cap="none" spc="0" normalizeH="0" baseline="0" noProof="0" dirty="0">
                          <a:ln>
                            <a:noFill/>
                          </a:ln>
                          <a:solidFill>
                            <a:srgbClr val="F05F22"/>
                          </a:solidFill>
                          <a:effectLst/>
                          <a:uLnTx/>
                          <a:uFillTx/>
                          <a:latin typeface="Arial" pitchFamily="34"/>
                          <a:ea typeface="+mn-ea"/>
                          <a:cs typeface="+mn-cs"/>
                        </a:rPr>
                      </a:b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We often have intuition or rules-of-thumb about how things work.  An explainable model helps update our mental model.</a:t>
                      </a:r>
                    </a:p>
                  </a:txBody>
                  <a:tcPr>
                    <a:noFill/>
                  </a:tcPr>
                </a:tc>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Debuggability</a:t>
                      </a:r>
                      <a:endParaRPr kumimoji="0" lang="en-US" sz="1400" b="1" i="0" u="none" strike="noStrike" kern="1200" cap="none" spc="0" normalizeH="0" baseline="0" noProof="0" dirty="0">
                        <a:ln>
                          <a:noFill/>
                        </a:ln>
                        <a:solidFill>
                          <a:prstClr val="black"/>
                        </a:solidFill>
                        <a:effectLst/>
                        <a:uLnTx/>
                        <a:uFillTx/>
                        <a:latin typeface="Arial" pitchFamily="34"/>
                        <a:ea typeface="+mn-ea"/>
                        <a:cs typeface="+mn-cs"/>
                      </a:endParaRPr>
                    </a:p>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Occasionally, model may produce a result that is clearly wrong. By following model’s reasoning, we can evaluate improvements or potential additions to our inputs. </a:t>
                      </a:r>
                    </a:p>
                    <a:p>
                      <a:pPr algn="ctr"/>
                      <a:endParaRPr lang="en-US" sz="100" dirty="0"/>
                    </a:p>
                  </a:txBody>
                  <a:tcPr>
                    <a:noFill/>
                  </a:tcPr>
                </a:tc>
                <a:extLst>
                  <a:ext uri="{0D108BD9-81ED-4DB2-BD59-A6C34878D82A}">
                    <a16:rowId xmlns:a16="http://schemas.microsoft.com/office/drawing/2014/main" val="2965339076"/>
                  </a:ext>
                </a:extLst>
              </a:tr>
            </a:tbl>
          </a:graphicData>
        </a:graphic>
      </p:graphicFrame>
      <p:grpSp>
        <p:nvGrpSpPr>
          <p:cNvPr id="18" name="Group 20">
            <a:extLst>
              <a:ext uri="{FF2B5EF4-FFF2-40B4-BE49-F238E27FC236}">
                <a16:creationId xmlns:a16="http://schemas.microsoft.com/office/drawing/2014/main" id="{C3FC9676-B4CE-421A-ACC6-B7CDF20ECC59}"/>
              </a:ext>
            </a:extLst>
          </p:cNvPr>
          <p:cNvGrpSpPr>
            <a:grpSpLocks noChangeAspect="1"/>
          </p:cNvGrpSpPr>
          <p:nvPr>
            <p:custDataLst>
              <p:tags r:id="rId1"/>
            </p:custDataLst>
          </p:nvPr>
        </p:nvGrpSpPr>
        <p:grpSpPr bwMode="auto">
          <a:xfrm>
            <a:off x="1649851" y="3126091"/>
            <a:ext cx="963636" cy="700141"/>
            <a:chOff x="246" y="266"/>
            <a:chExt cx="5270" cy="3829"/>
          </a:xfrm>
          <a:solidFill>
            <a:schemeClr val="tx1">
              <a:lumMod val="65000"/>
              <a:lumOff val="35000"/>
            </a:schemeClr>
          </a:solidFill>
        </p:grpSpPr>
        <p:sp>
          <p:nvSpPr>
            <p:cNvPr id="19" name="Freeform 21">
              <a:extLst>
                <a:ext uri="{FF2B5EF4-FFF2-40B4-BE49-F238E27FC236}">
                  <a16:creationId xmlns:a16="http://schemas.microsoft.com/office/drawing/2014/main" id="{FFD2A7A5-893F-4EF7-BE71-B7A6125586BE}"/>
                </a:ext>
              </a:extLst>
            </p:cNvPr>
            <p:cNvSpPr>
              <a:spLocks noEditPoints="1"/>
            </p:cNvSpPr>
            <p:nvPr/>
          </p:nvSpPr>
          <p:spPr bwMode="auto">
            <a:xfrm>
              <a:off x="1234" y="1055"/>
              <a:ext cx="3233" cy="3040"/>
            </a:xfrm>
            <a:custGeom>
              <a:avLst/>
              <a:gdLst>
                <a:gd name="T0" fmla="*/ 464 w 1369"/>
                <a:gd name="T1" fmla="*/ 54 h 1287"/>
                <a:gd name="T2" fmla="*/ 444 w 1369"/>
                <a:gd name="T3" fmla="*/ 91 h 1287"/>
                <a:gd name="T4" fmla="*/ 230 w 1369"/>
                <a:gd name="T5" fmla="*/ 479 h 1287"/>
                <a:gd name="T6" fmla="*/ 691 w 1369"/>
                <a:gd name="T7" fmla="*/ 496 h 1287"/>
                <a:gd name="T8" fmla="*/ 947 w 1369"/>
                <a:gd name="T9" fmla="*/ 572 h 1287"/>
                <a:gd name="T10" fmla="*/ 1164 w 1369"/>
                <a:gd name="T11" fmla="*/ 761 h 1287"/>
                <a:gd name="T12" fmla="*/ 1350 w 1369"/>
                <a:gd name="T13" fmla="*/ 742 h 1287"/>
                <a:gd name="T14" fmla="*/ 1359 w 1369"/>
                <a:gd name="T15" fmla="*/ 795 h 1287"/>
                <a:gd name="T16" fmla="*/ 961 w 1369"/>
                <a:gd name="T17" fmla="*/ 1219 h 1287"/>
                <a:gd name="T18" fmla="*/ 620 w 1369"/>
                <a:gd name="T19" fmla="*/ 1222 h 1287"/>
                <a:gd name="T20" fmla="*/ 415 w 1369"/>
                <a:gd name="T21" fmla="*/ 1027 h 1287"/>
                <a:gd name="T22" fmla="*/ 340 w 1369"/>
                <a:gd name="T23" fmla="*/ 954 h 1287"/>
                <a:gd name="T24" fmla="*/ 332 w 1369"/>
                <a:gd name="T25" fmla="*/ 946 h 1287"/>
                <a:gd name="T26" fmla="*/ 257 w 1369"/>
                <a:gd name="T27" fmla="*/ 866 h 1287"/>
                <a:gd name="T28" fmla="*/ 194 w 1369"/>
                <a:gd name="T29" fmla="*/ 729 h 1287"/>
                <a:gd name="T30" fmla="*/ 157 w 1369"/>
                <a:gd name="T31" fmla="*/ 673 h 1287"/>
                <a:gd name="T32" fmla="*/ 103 w 1369"/>
                <a:gd name="T33" fmla="*/ 624 h 1287"/>
                <a:gd name="T34" fmla="*/ 95 w 1369"/>
                <a:gd name="T35" fmla="*/ 618 h 1287"/>
                <a:gd name="T36" fmla="*/ 94 w 1369"/>
                <a:gd name="T37" fmla="*/ 617 h 1287"/>
                <a:gd name="T38" fmla="*/ 0 w 1369"/>
                <a:gd name="T39" fmla="*/ 542 h 1287"/>
                <a:gd name="T40" fmla="*/ 394 w 1369"/>
                <a:gd name="T41" fmla="*/ 0 h 1287"/>
                <a:gd name="T42" fmla="*/ 1011 w 1369"/>
                <a:gd name="T43" fmla="*/ 86 h 1287"/>
                <a:gd name="T44" fmla="*/ 643 w 1369"/>
                <a:gd name="T45" fmla="*/ 94 h 1287"/>
                <a:gd name="T46" fmla="*/ 300 w 1369"/>
                <a:gd name="T47" fmla="*/ 318 h 1287"/>
                <a:gd name="T48" fmla="*/ 609 w 1369"/>
                <a:gd name="T49" fmla="*/ 460 h 1287"/>
                <a:gd name="T50" fmla="*/ 949 w 1369"/>
                <a:gd name="T51" fmla="*/ 458 h 1287"/>
                <a:gd name="T52" fmla="*/ 1294 w 1369"/>
                <a:gd name="T53" fmla="*/ 578 h 1287"/>
                <a:gd name="T54" fmla="*/ 1037 w 1369"/>
                <a:gd name="T55" fmla="*/ 68 h 1287"/>
                <a:gd name="T56" fmla="*/ 501 w 1369"/>
                <a:gd name="T57" fmla="*/ 1251 h 1287"/>
                <a:gd name="T58" fmla="*/ 81 w 1369"/>
                <a:gd name="T59" fmla="*/ 926 h 1287"/>
                <a:gd name="T60" fmla="*/ 41 w 1369"/>
                <a:gd name="T61" fmla="*/ 677 h 1287"/>
                <a:gd name="T62" fmla="*/ 120 w 1369"/>
                <a:gd name="T63" fmla="*/ 758 h 1287"/>
                <a:gd name="T64" fmla="*/ 277 w 1369"/>
                <a:gd name="T65" fmla="*/ 100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9" h="1287">
                  <a:moveTo>
                    <a:pt x="394" y="0"/>
                  </a:moveTo>
                  <a:cubicBezTo>
                    <a:pt x="464" y="54"/>
                    <a:pt x="464" y="54"/>
                    <a:pt x="464" y="54"/>
                  </a:cubicBezTo>
                  <a:cubicBezTo>
                    <a:pt x="464" y="54"/>
                    <a:pt x="487" y="55"/>
                    <a:pt x="491" y="56"/>
                  </a:cubicBezTo>
                  <a:cubicBezTo>
                    <a:pt x="475" y="66"/>
                    <a:pt x="459" y="78"/>
                    <a:pt x="444" y="91"/>
                  </a:cubicBezTo>
                  <a:cubicBezTo>
                    <a:pt x="248" y="257"/>
                    <a:pt x="248" y="257"/>
                    <a:pt x="248" y="257"/>
                  </a:cubicBezTo>
                  <a:cubicBezTo>
                    <a:pt x="185" y="311"/>
                    <a:pt x="168" y="416"/>
                    <a:pt x="230" y="479"/>
                  </a:cubicBezTo>
                  <a:cubicBezTo>
                    <a:pt x="348" y="597"/>
                    <a:pt x="526" y="635"/>
                    <a:pt x="661" y="522"/>
                  </a:cubicBezTo>
                  <a:cubicBezTo>
                    <a:pt x="691" y="496"/>
                    <a:pt x="691" y="496"/>
                    <a:pt x="691" y="496"/>
                  </a:cubicBezTo>
                  <a:cubicBezTo>
                    <a:pt x="759" y="540"/>
                    <a:pt x="843" y="554"/>
                    <a:pt x="925" y="544"/>
                  </a:cubicBezTo>
                  <a:cubicBezTo>
                    <a:pt x="933" y="554"/>
                    <a:pt x="942" y="566"/>
                    <a:pt x="947" y="572"/>
                  </a:cubicBezTo>
                  <a:cubicBezTo>
                    <a:pt x="970" y="602"/>
                    <a:pt x="992" y="633"/>
                    <a:pt x="1018" y="661"/>
                  </a:cubicBezTo>
                  <a:cubicBezTo>
                    <a:pt x="1058" y="704"/>
                    <a:pt x="1106" y="743"/>
                    <a:pt x="1164" y="761"/>
                  </a:cubicBezTo>
                  <a:cubicBezTo>
                    <a:pt x="1210" y="774"/>
                    <a:pt x="1256" y="773"/>
                    <a:pt x="1301" y="758"/>
                  </a:cubicBezTo>
                  <a:cubicBezTo>
                    <a:pt x="1350" y="742"/>
                    <a:pt x="1350" y="742"/>
                    <a:pt x="1350" y="742"/>
                  </a:cubicBezTo>
                  <a:cubicBezTo>
                    <a:pt x="1351" y="734"/>
                    <a:pt x="1351" y="734"/>
                    <a:pt x="1351" y="734"/>
                  </a:cubicBezTo>
                  <a:cubicBezTo>
                    <a:pt x="1356" y="753"/>
                    <a:pt x="1359" y="774"/>
                    <a:pt x="1359" y="795"/>
                  </a:cubicBezTo>
                  <a:cubicBezTo>
                    <a:pt x="1359" y="848"/>
                    <a:pt x="1342" y="908"/>
                    <a:pt x="1299" y="942"/>
                  </a:cubicBezTo>
                  <a:cubicBezTo>
                    <a:pt x="1186" y="1035"/>
                    <a:pt x="1073" y="1127"/>
                    <a:pt x="961" y="1219"/>
                  </a:cubicBezTo>
                  <a:cubicBezTo>
                    <a:pt x="878" y="1287"/>
                    <a:pt x="710" y="1287"/>
                    <a:pt x="620" y="1222"/>
                  </a:cubicBezTo>
                  <a:cubicBezTo>
                    <a:pt x="620" y="1222"/>
                    <a:pt x="620" y="1222"/>
                    <a:pt x="620" y="1222"/>
                  </a:cubicBezTo>
                  <a:cubicBezTo>
                    <a:pt x="613" y="1218"/>
                    <a:pt x="607" y="1212"/>
                    <a:pt x="601" y="1207"/>
                  </a:cubicBezTo>
                  <a:cubicBezTo>
                    <a:pt x="415" y="1027"/>
                    <a:pt x="415" y="1027"/>
                    <a:pt x="415" y="1027"/>
                  </a:cubicBezTo>
                  <a:cubicBezTo>
                    <a:pt x="340" y="954"/>
                    <a:pt x="340" y="954"/>
                    <a:pt x="340" y="954"/>
                  </a:cubicBezTo>
                  <a:cubicBezTo>
                    <a:pt x="340" y="954"/>
                    <a:pt x="340" y="954"/>
                    <a:pt x="340" y="954"/>
                  </a:cubicBezTo>
                  <a:cubicBezTo>
                    <a:pt x="339" y="954"/>
                    <a:pt x="339" y="954"/>
                    <a:pt x="339" y="954"/>
                  </a:cubicBezTo>
                  <a:cubicBezTo>
                    <a:pt x="332" y="946"/>
                    <a:pt x="332" y="946"/>
                    <a:pt x="332" y="946"/>
                  </a:cubicBezTo>
                  <a:cubicBezTo>
                    <a:pt x="325" y="940"/>
                    <a:pt x="319" y="934"/>
                    <a:pt x="313" y="928"/>
                  </a:cubicBezTo>
                  <a:cubicBezTo>
                    <a:pt x="292" y="908"/>
                    <a:pt x="273" y="889"/>
                    <a:pt x="257" y="866"/>
                  </a:cubicBezTo>
                  <a:cubicBezTo>
                    <a:pt x="245" y="850"/>
                    <a:pt x="236" y="833"/>
                    <a:pt x="228" y="813"/>
                  </a:cubicBezTo>
                  <a:cubicBezTo>
                    <a:pt x="194" y="729"/>
                    <a:pt x="194" y="729"/>
                    <a:pt x="194" y="729"/>
                  </a:cubicBezTo>
                  <a:cubicBezTo>
                    <a:pt x="185" y="708"/>
                    <a:pt x="173" y="690"/>
                    <a:pt x="157" y="673"/>
                  </a:cubicBezTo>
                  <a:cubicBezTo>
                    <a:pt x="157" y="673"/>
                    <a:pt x="157" y="673"/>
                    <a:pt x="157" y="673"/>
                  </a:cubicBezTo>
                  <a:cubicBezTo>
                    <a:pt x="157" y="673"/>
                    <a:pt x="157" y="673"/>
                    <a:pt x="157" y="673"/>
                  </a:cubicBezTo>
                  <a:cubicBezTo>
                    <a:pt x="141" y="656"/>
                    <a:pt x="123" y="640"/>
                    <a:pt x="103" y="624"/>
                  </a:cubicBezTo>
                  <a:cubicBezTo>
                    <a:pt x="102" y="624"/>
                    <a:pt x="102" y="624"/>
                    <a:pt x="102" y="624"/>
                  </a:cubicBezTo>
                  <a:cubicBezTo>
                    <a:pt x="95" y="618"/>
                    <a:pt x="95" y="618"/>
                    <a:pt x="95" y="618"/>
                  </a:cubicBezTo>
                  <a:cubicBezTo>
                    <a:pt x="93" y="617"/>
                    <a:pt x="93" y="617"/>
                    <a:pt x="93" y="617"/>
                  </a:cubicBezTo>
                  <a:cubicBezTo>
                    <a:pt x="94" y="617"/>
                    <a:pt x="94" y="617"/>
                    <a:pt x="94" y="617"/>
                  </a:cubicBezTo>
                  <a:cubicBezTo>
                    <a:pt x="90" y="614"/>
                    <a:pt x="90" y="614"/>
                    <a:pt x="90" y="614"/>
                  </a:cubicBezTo>
                  <a:cubicBezTo>
                    <a:pt x="60" y="590"/>
                    <a:pt x="30" y="566"/>
                    <a:pt x="0" y="542"/>
                  </a:cubicBezTo>
                  <a:cubicBezTo>
                    <a:pt x="366" y="49"/>
                    <a:pt x="366" y="49"/>
                    <a:pt x="366" y="49"/>
                  </a:cubicBezTo>
                  <a:cubicBezTo>
                    <a:pt x="377" y="33"/>
                    <a:pt x="387" y="17"/>
                    <a:pt x="394" y="0"/>
                  </a:cubicBezTo>
                  <a:close/>
                  <a:moveTo>
                    <a:pt x="1037" y="68"/>
                  </a:moveTo>
                  <a:cubicBezTo>
                    <a:pt x="1011" y="86"/>
                    <a:pt x="1011" y="86"/>
                    <a:pt x="1011" y="86"/>
                  </a:cubicBezTo>
                  <a:cubicBezTo>
                    <a:pt x="987" y="102"/>
                    <a:pt x="965" y="117"/>
                    <a:pt x="937" y="115"/>
                  </a:cubicBezTo>
                  <a:cubicBezTo>
                    <a:pt x="643" y="94"/>
                    <a:pt x="643" y="94"/>
                    <a:pt x="643" y="94"/>
                  </a:cubicBezTo>
                  <a:cubicBezTo>
                    <a:pt x="588" y="90"/>
                    <a:pt x="541" y="114"/>
                    <a:pt x="496" y="152"/>
                  </a:cubicBezTo>
                  <a:cubicBezTo>
                    <a:pt x="300" y="318"/>
                    <a:pt x="300" y="318"/>
                    <a:pt x="300" y="318"/>
                  </a:cubicBezTo>
                  <a:cubicBezTo>
                    <a:pt x="271" y="342"/>
                    <a:pt x="259" y="394"/>
                    <a:pt x="287" y="422"/>
                  </a:cubicBezTo>
                  <a:cubicBezTo>
                    <a:pt x="392" y="528"/>
                    <a:pt x="522" y="534"/>
                    <a:pt x="609" y="460"/>
                  </a:cubicBezTo>
                  <a:cubicBezTo>
                    <a:pt x="691" y="391"/>
                    <a:pt x="691" y="391"/>
                    <a:pt x="691" y="391"/>
                  </a:cubicBezTo>
                  <a:cubicBezTo>
                    <a:pt x="749" y="458"/>
                    <a:pt x="847" y="482"/>
                    <a:pt x="949" y="458"/>
                  </a:cubicBezTo>
                  <a:cubicBezTo>
                    <a:pt x="1009" y="486"/>
                    <a:pt x="1109" y="738"/>
                    <a:pt x="1276" y="682"/>
                  </a:cubicBezTo>
                  <a:cubicBezTo>
                    <a:pt x="1280" y="648"/>
                    <a:pt x="1281" y="588"/>
                    <a:pt x="1294" y="578"/>
                  </a:cubicBezTo>
                  <a:cubicBezTo>
                    <a:pt x="1369" y="516"/>
                    <a:pt x="1369" y="516"/>
                    <a:pt x="1369" y="516"/>
                  </a:cubicBezTo>
                  <a:lnTo>
                    <a:pt x="1037" y="68"/>
                  </a:lnTo>
                  <a:close/>
                  <a:moveTo>
                    <a:pt x="531" y="1250"/>
                  </a:moveTo>
                  <a:cubicBezTo>
                    <a:pt x="521" y="1251"/>
                    <a:pt x="511" y="1251"/>
                    <a:pt x="501" y="1251"/>
                  </a:cubicBezTo>
                  <a:cubicBezTo>
                    <a:pt x="443" y="1250"/>
                    <a:pt x="385" y="1228"/>
                    <a:pt x="343" y="1187"/>
                  </a:cubicBezTo>
                  <a:cubicBezTo>
                    <a:pt x="81" y="926"/>
                    <a:pt x="81" y="926"/>
                    <a:pt x="81" y="926"/>
                  </a:cubicBezTo>
                  <a:cubicBezTo>
                    <a:pt x="33" y="878"/>
                    <a:pt x="9" y="829"/>
                    <a:pt x="9" y="778"/>
                  </a:cubicBezTo>
                  <a:cubicBezTo>
                    <a:pt x="9" y="744"/>
                    <a:pt x="20" y="710"/>
                    <a:pt x="41" y="677"/>
                  </a:cubicBezTo>
                  <a:cubicBezTo>
                    <a:pt x="49" y="684"/>
                    <a:pt x="42" y="678"/>
                    <a:pt x="46" y="681"/>
                  </a:cubicBezTo>
                  <a:cubicBezTo>
                    <a:pt x="75" y="704"/>
                    <a:pt x="109" y="730"/>
                    <a:pt x="120" y="758"/>
                  </a:cubicBezTo>
                  <a:cubicBezTo>
                    <a:pt x="154" y="843"/>
                    <a:pt x="154" y="843"/>
                    <a:pt x="154" y="843"/>
                  </a:cubicBezTo>
                  <a:cubicBezTo>
                    <a:pt x="183" y="915"/>
                    <a:pt x="227" y="957"/>
                    <a:pt x="277" y="1004"/>
                  </a:cubicBezTo>
                  <a:lnTo>
                    <a:pt x="531" y="125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0" name="Freeform 22">
              <a:extLst>
                <a:ext uri="{FF2B5EF4-FFF2-40B4-BE49-F238E27FC236}">
                  <a16:creationId xmlns:a16="http://schemas.microsoft.com/office/drawing/2014/main" id="{98E2A48F-3AE9-43F2-92B0-0866B15C6E06}"/>
                </a:ext>
              </a:extLst>
            </p:cNvPr>
            <p:cNvSpPr>
              <a:spLocks noEditPoints="1"/>
            </p:cNvSpPr>
            <p:nvPr/>
          </p:nvSpPr>
          <p:spPr bwMode="auto">
            <a:xfrm>
              <a:off x="246" y="266"/>
              <a:ext cx="5270" cy="2204"/>
            </a:xfrm>
            <a:custGeom>
              <a:avLst/>
              <a:gdLst>
                <a:gd name="T0" fmla="*/ 0 w 2231"/>
                <a:gd name="T1" fmla="*/ 794 h 933"/>
                <a:gd name="T2" fmla="*/ 91 w 2231"/>
                <a:gd name="T3" fmla="*/ 862 h 933"/>
                <a:gd name="T4" fmla="*/ 359 w 2231"/>
                <a:gd name="T5" fmla="*/ 822 h 933"/>
                <a:gd name="T6" fmla="*/ 720 w 2231"/>
                <a:gd name="T7" fmla="*/ 335 h 933"/>
                <a:gd name="T8" fmla="*/ 680 w 2231"/>
                <a:gd name="T9" fmla="*/ 68 h 933"/>
                <a:gd name="T10" fmla="*/ 589 w 2231"/>
                <a:gd name="T11" fmla="*/ 0 h 933"/>
                <a:gd name="T12" fmla="*/ 0 w 2231"/>
                <a:gd name="T13" fmla="*/ 794 h 933"/>
                <a:gd name="T14" fmla="*/ 2231 w 2231"/>
                <a:gd name="T15" fmla="*/ 802 h 933"/>
                <a:gd name="T16" fmla="*/ 2139 w 2231"/>
                <a:gd name="T17" fmla="*/ 870 h 933"/>
                <a:gd name="T18" fmla="*/ 1872 w 2231"/>
                <a:gd name="T19" fmla="*/ 830 h 933"/>
                <a:gd name="T20" fmla="*/ 1511 w 2231"/>
                <a:gd name="T21" fmla="*/ 344 h 933"/>
                <a:gd name="T22" fmla="*/ 1551 w 2231"/>
                <a:gd name="T23" fmla="*/ 76 h 933"/>
                <a:gd name="T24" fmla="*/ 1642 w 2231"/>
                <a:gd name="T25" fmla="*/ 8 h 933"/>
                <a:gd name="T26" fmla="*/ 2231 w 2231"/>
                <a:gd name="T27" fmla="*/ 80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1" h="933">
                  <a:moveTo>
                    <a:pt x="0" y="794"/>
                  </a:moveTo>
                  <a:cubicBezTo>
                    <a:pt x="91" y="862"/>
                    <a:pt x="91" y="862"/>
                    <a:pt x="91" y="862"/>
                  </a:cubicBezTo>
                  <a:cubicBezTo>
                    <a:pt x="176" y="925"/>
                    <a:pt x="296" y="907"/>
                    <a:pt x="359" y="822"/>
                  </a:cubicBezTo>
                  <a:cubicBezTo>
                    <a:pt x="720" y="335"/>
                    <a:pt x="720" y="335"/>
                    <a:pt x="720" y="335"/>
                  </a:cubicBezTo>
                  <a:cubicBezTo>
                    <a:pt x="783" y="250"/>
                    <a:pt x="765" y="130"/>
                    <a:pt x="680" y="68"/>
                  </a:cubicBezTo>
                  <a:cubicBezTo>
                    <a:pt x="589" y="0"/>
                    <a:pt x="589" y="0"/>
                    <a:pt x="589" y="0"/>
                  </a:cubicBezTo>
                  <a:lnTo>
                    <a:pt x="0" y="794"/>
                  </a:lnTo>
                  <a:close/>
                  <a:moveTo>
                    <a:pt x="2231" y="802"/>
                  </a:moveTo>
                  <a:cubicBezTo>
                    <a:pt x="2139" y="870"/>
                    <a:pt x="2139" y="870"/>
                    <a:pt x="2139" y="870"/>
                  </a:cubicBezTo>
                  <a:cubicBezTo>
                    <a:pt x="2055" y="933"/>
                    <a:pt x="1935" y="915"/>
                    <a:pt x="1872" y="830"/>
                  </a:cubicBezTo>
                  <a:cubicBezTo>
                    <a:pt x="1511" y="344"/>
                    <a:pt x="1511" y="344"/>
                    <a:pt x="1511" y="344"/>
                  </a:cubicBezTo>
                  <a:cubicBezTo>
                    <a:pt x="1448" y="259"/>
                    <a:pt x="1466" y="139"/>
                    <a:pt x="1551" y="76"/>
                  </a:cubicBezTo>
                  <a:cubicBezTo>
                    <a:pt x="1642" y="8"/>
                    <a:pt x="1642" y="8"/>
                    <a:pt x="1642" y="8"/>
                  </a:cubicBezTo>
                  <a:lnTo>
                    <a:pt x="2231" y="802"/>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
        <p:nvSpPr>
          <p:cNvPr id="21" name="Freeform 21">
            <a:extLst>
              <a:ext uri="{FF2B5EF4-FFF2-40B4-BE49-F238E27FC236}">
                <a16:creationId xmlns:a16="http://schemas.microsoft.com/office/drawing/2014/main" id="{69993E18-6F11-4BAD-B02F-7BDBAB282C46}"/>
              </a:ext>
            </a:extLst>
          </p:cNvPr>
          <p:cNvSpPr>
            <a:spLocks noChangeAspect="1" noEditPoints="1"/>
          </p:cNvSpPr>
          <p:nvPr>
            <p:custDataLst>
              <p:tags r:id="rId2"/>
            </p:custDataLst>
          </p:nvPr>
        </p:nvSpPr>
        <p:spPr bwMode="auto">
          <a:xfrm>
            <a:off x="5238589" y="3126578"/>
            <a:ext cx="687485" cy="699654"/>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000"/>
          </a:p>
        </p:txBody>
      </p:sp>
      <p:sp>
        <p:nvSpPr>
          <p:cNvPr id="22" name="Freeform 6">
            <a:extLst>
              <a:ext uri="{FF2B5EF4-FFF2-40B4-BE49-F238E27FC236}">
                <a16:creationId xmlns:a16="http://schemas.microsoft.com/office/drawing/2014/main" id="{DED77815-A980-4D4C-8B77-020F7A18F591}"/>
              </a:ext>
            </a:extLst>
          </p:cNvPr>
          <p:cNvSpPr>
            <a:spLocks noChangeAspect="1" noEditPoints="1"/>
          </p:cNvSpPr>
          <p:nvPr>
            <p:custDataLst>
              <p:tags r:id="rId3"/>
            </p:custDataLst>
          </p:nvPr>
        </p:nvSpPr>
        <p:spPr bwMode="auto">
          <a:xfrm>
            <a:off x="9109000" y="3203122"/>
            <a:ext cx="1014668" cy="546566"/>
          </a:xfrm>
          <a:custGeom>
            <a:avLst/>
            <a:gdLst>
              <a:gd name="T0" fmla="*/ 4914 w 4914"/>
              <a:gd name="T1" fmla="*/ 0 h 2647"/>
              <a:gd name="T2" fmla="*/ 4914 w 4914"/>
              <a:gd name="T3" fmla="*/ 2647 h 2647"/>
              <a:gd name="T4" fmla="*/ 0 w 4914"/>
              <a:gd name="T5" fmla="*/ 2647 h 2647"/>
              <a:gd name="T6" fmla="*/ 0 w 4914"/>
              <a:gd name="T7" fmla="*/ 0 h 2647"/>
              <a:gd name="T8" fmla="*/ 4914 w 4914"/>
              <a:gd name="T9" fmla="*/ 0 h 2647"/>
              <a:gd name="T10" fmla="*/ 2920 w 4914"/>
              <a:gd name="T11" fmla="*/ 511 h 2647"/>
              <a:gd name="T12" fmla="*/ 2750 w 4914"/>
              <a:gd name="T13" fmla="*/ 435 h 2647"/>
              <a:gd name="T14" fmla="*/ 1994 w 4914"/>
              <a:gd name="T15" fmla="*/ 2136 h 2647"/>
              <a:gd name="T16" fmla="*/ 2164 w 4914"/>
              <a:gd name="T17" fmla="*/ 2212 h 2647"/>
              <a:gd name="T18" fmla="*/ 2920 w 4914"/>
              <a:gd name="T19" fmla="*/ 511 h 2647"/>
              <a:gd name="T20" fmla="*/ 3421 w 4914"/>
              <a:gd name="T21" fmla="*/ 381 h 2647"/>
              <a:gd name="T22" fmla="*/ 3288 w 4914"/>
              <a:gd name="T23" fmla="*/ 513 h 2647"/>
              <a:gd name="T24" fmla="*/ 4073 w 4914"/>
              <a:gd name="T25" fmla="*/ 1298 h 2647"/>
              <a:gd name="T26" fmla="*/ 3288 w 4914"/>
              <a:gd name="T27" fmla="*/ 2082 h 2647"/>
              <a:gd name="T28" fmla="*/ 3421 w 4914"/>
              <a:gd name="T29" fmla="*/ 2214 h 2647"/>
              <a:gd name="T30" fmla="*/ 4337 w 4914"/>
              <a:gd name="T31" fmla="*/ 1298 h 2647"/>
              <a:gd name="T32" fmla="*/ 3421 w 4914"/>
              <a:gd name="T33" fmla="*/ 381 h 2647"/>
              <a:gd name="T34" fmla="*/ 1493 w 4914"/>
              <a:gd name="T35" fmla="*/ 2214 h 2647"/>
              <a:gd name="T36" fmla="*/ 1626 w 4914"/>
              <a:gd name="T37" fmla="*/ 2082 h 2647"/>
              <a:gd name="T38" fmla="*/ 841 w 4914"/>
              <a:gd name="T39" fmla="*/ 1298 h 2647"/>
              <a:gd name="T40" fmla="*/ 1626 w 4914"/>
              <a:gd name="T41" fmla="*/ 513 h 2647"/>
              <a:gd name="T42" fmla="*/ 1493 w 4914"/>
              <a:gd name="T43" fmla="*/ 381 h 2647"/>
              <a:gd name="T44" fmla="*/ 577 w 4914"/>
              <a:gd name="T45" fmla="*/ 1298 h 2647"/>
              <a:gd name="T46" fmla="*/ 1493 w 4914"/>
              <a:gd name="T47" fmla="*/ 2214 h 2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14" h="2647">
                <a:moveTo>
                  <a:pt x="4914" y="0"/>
                </a:moveTo>
                <a:lnTo>
                  <a:pt x="4914" y="2647"/>
                </a:lnTo>
                <a:lnTo>
                  <a:pt x="0" y="2647"/>
                </a:lnTo>
                <a:lnTo>
                  <a:pt x="0" y="0"/>
                </a:lnTo>
                <a:lnTo>
                  <a:pt x="4914" y="0"/>
                </a:lnTo>
                <a:close/>
                <a:moveTo>
                  <a:pt x="2920" y="511"/>
                </a:moveTo>
                <a:lnTo>
                  <a:pt x="2750" y="435"/>
                </a:lnTo>
                <a:lnTo>
                  <a:pt x="1994" y="2136"/>
                </a:lnTo>
                <a:lnTo>
                  <a:pt x="2164" y="2212"/>
                </a:lnTo>
                <a:lnTo>
                  <a:pt x="2920" y="511"/>
                </a:lnTo>
                <a:close/>
                <a:moveTo>
                  <a:pt x="3421" y="381"/>
                </a:moveTo>
                <a:lnTo>
                  <a:pt x="3288" y="513"/>
                </a:lnTo>
                <a:lnTo>
                  <a:pt x="4073" y="1298"/>
                </a:lnTo>
                <a:lnTo>
                  <a:pt x="3288" y="2082"/>
                </a:lnTo>
                <a:lnTo>
                  <a:pt x="3421" y="2214"/>
                </a:lnTo>
                <a:lnTo>
                  <a:pt x="4337" y="1298"/>
                </a:lnTo>
                <a:lnTo>
                  <a:pt x="3421" y="381"/>
                </a:lnTo>
                <a:close/>
                <a:moveTo>
                  <a:pt x="1493" y="2214"/>
                </a:moveTo>
                <a:lnTo>
                  <a:pt x="1626" y="2082"/>
                </a:lnTo>
                <a:lnTo>
                  <a:pt x="841" y="1298"/>
                </a:lnTo>
                <a:lnTo>
                  <a:pt x="1626" y="513"/>
                </a:lnTo>
                <a:lnTo>
                  <a:pt x="1493" y="381"/>
                </a:lnTo>
                <a:lnTo>
                  <a:pt x="577" y="1298"/>
                </a:lnTo>
                <a:lnTo>
                  <a:pt x="1493" y="2214"/>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000"/>
          </a:p>
        </p:txBody>
      </p:sp>
      <p:sp>
        <p:nvSpPr>
          <p:cNvPr id="3" name="TextBox 2">
            <a:extLst>
              <a:ext uri="{FF2B5EF4-FFF2-40B4-BE49-F238E27FC236}">
                <a16:creationId xmlns:a16="http://schemas.microsoft.com/office/drawing/2014/main" id="{446A31D9-48BA-3F4E-9BF7-39F45C242FFC}"/>
              </a:ext>
            </a:extLst>
          </p:cNvPr>
          <p:cNvSpPr txBox="1"/>
          <p:nvPr/>
        </p:nvSpPr>
        <p:spPr>
          <a:xfrm>
            <a:off x="521875" y="2683565"/>
            <a:ext cx="11345447" cy="318052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3346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0357685" cy="646331"/>
          </a:xfrm>
          <a:prstGeom prst="rect">
            <a:avLst/>
          </a:prstGeom>
          <a:noFill/>
        </p:spPr>
        <p:txBody>
          <a:bodyPr wrap="square" rtlCol="0">
            <a:spAutoFit/>
          </a:bodyPr>
          <a:lstStyle/>
          <a:p>
            <a:r>
              <a:rPr lang="en-US" sz="3600" dirty="0">
                <a:solidFill>
                  <a:srgbClr val="F05F22"/>
                </a:solidFill>
                <a:latin typeface="Arial" panose="020B0604020202020204" pitchFamily="34" charset="0"/>
                <a:cs typeface="Arial" panose="020B0604020202020204" pitchFamily="34" charset="0"/>
              </a:rPr>
              <a:t>Acknowledgements</a:t>
            </a:r>
          </a:p>
        </p:txBody>
      </p:sp>
      <p:sp>
        <p:nvSpPr>
          <p:cNvPr id="3" name="TextBox 2">
            <a:extLst>
              <a:ext uri="{FF2B5EF4-FFF2-40B4-BE49-F238E27FC236}">
                <a16:creationId xmlns:a16="http://schemas.microsoft.com/office/drawing/2014/main" id="{49B7989F-C8DC-A246-B173-32EE4CAFE854}"/>
              </a:ext>
            </a:extLst>
          </p:cNvPr>
          <p:cNvSpPr txBox="1"/>
          <p:nvPr/>
        </p:nvSpPr>
        <p:spPr>
          <a:xfrm>
            <a:off x="638826" y="1615858"/>
            <a:ext cx="10990489" cy="1815882"/>
          </a:xfrm>
          <a:prstGeom prst="rect">
            <a:avLst/>
          </a:prstGeom>
          <a:noFill/>
        </p:spPr>
        <p:txBody>
          <a:bodyPr wrap="square" rtlCol="0">
            <a:spAutoFit/>
          </a:bodyPr>
          <a:lstStyle/>
          <a:p>
            <a:pPr marL="285750" indent="-285750">
              <a:buFont typeface="Arial" panose="020B0604020202020204" pitchFamily="34" charset="0"/>
              <a:buChar char="•"/>
            </a:pPr>
            <a:r>
              <a:rPr lang="en-US" sz="2800" b="1" dirty="0"/>
              <a:t>SABR: </a:t>
            </a:r>
            <a:r>
              <a:rPr lang="en-US" sz="2800" dirty="0"/>
              <a:t>Organizing this conference</a:t>
            </a:r>
          </a:p>
          <a:p>
            <a:pPr marL="285750" indent="-285750">
              <a:buFont typeface="Arial" panose="020B0604020202020204" pitchFamily="34" charset="0"/>
              <a:buChar char="•"/>
            </a:pPr>
            <a:r>
              <a:rPr lang="en-US" sz="2800" b="1" dirty="0"/>
              <a:t>Baseball Savant: </a:t>
            </a:r>
            <a:r>
              <a:rPr lang="en-US" sz="2800" dirty="0"/>
              <a:t>Providing access to </a:t>
            </a:r>
            <a:r>
              <a:rPr lang="en-US" sz="2800" dirty="0" err="1"/>
              <a:t>Statcast</a:t>
            </a:r>
            <a:r>
              <a:rPr lang="en-US" sz="2800" dirty="0"/>
              <a:t> data</a:t>
            </a:r>
          </a:p>
          <a:p>
            <a:pPr marL="285750" indent="-285750">
              <a:buFont typeface="Arial" panose="020B0604020202020204" pitchFamily="34" charset="0"/>
              <a:buChar char="•"/>
            </a:pPr>
            <a:r>
              <a:rPr lang="en-US" sz="2800" b="1" dirty="0"/>
              <a:t>Baseball Prospectus: </a:t>
            </a:r>
            <a:r>
              <a:rPr lang="en-US" sz="2800" dirty="0"/>
              <a:t>Providing a forum for baseball analytics enthusiasts</a:t>
            </a:r>
          </a:p>
          <a:p>
            <a:pPr marL="285750" indent="-285750">
              <a:buFont typeface="Arial" panose="020B0604020202020204" pitchFamily="34" charset="0"/>
              <a:buChar char="•"/>
            </a:pPr>
            <a:r>
              <a:rPr lang="en-US" sz="2800" b="1" dirty="0"/>
              <a:t>Daniel Ursin: </a:t>
            </a:r>
            <a:r>
              <a:rPr lang="en-US" sz="2800" dirty="0"/>
              <a:t>Documenting algorithms for Markov Chains</a:t>
            </a:r>
          </a:p>
        </p:txBody>
      </p:sp>
      <p:sp>
        <p:nvSpPr>
          <p:cNvPr id="7" name="TextBox 6">
            <a:extLst>
              <a:ext uri="{FF2B5EF4-FFF2-40B4-BE49-F238E27FC236}">
                <a16:creationId xmlns:a16="http://schemas.microsoft.com/office/drawing/2014/main" id="{748D6183-9C86-5A4D-BABE-08A4CB3108BA}"/>
              </a:ext>
            </a:extLst>
          </p:cNvPr>
          <p:cNvSpPr txBox="1"/>
          <p:nvPr/>
        </p:nvSpPr>
        <p:spPr>
          <a:xfrm>
            <a:off x="2935705" y="524576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4604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018083" cy="646331"/>
          </a:xfrm>
          <a:prstGeom prst="rect">
            <a:avLst/>
          </a:prstGeom>
          <a:noFill/>
        </p:spPr>
        <p:txBody>
          <a:bodyPr wrap="square" rtlCol="0">
            <a:spAutoFit/>
          </a:bodyPr>
          <a:lstStyle/>
          <a:p>
            <a:r>
              <a:rPr lang="en-US" sz="3600" dirty="0" err="1">
                <a:solidFill>
                  <a:srgbClr val="F05F22"/>
                </a:solidFill>
                <a:latin typeface="Arial" panose="020B0604020202020204" pitchFamily="34" charset="0"/>
                <a:cs typeface="Arial" panose="020B0604020202020204" pitchFamily="34" charset="0"/>
              </a:rPr>
              <a:t>Explainability</a:t>
            </a:r>
            <a:endParaRPr lang="en-US" sz="3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F9F0F7C-A69F-4AEF-9948-942140DCB56A}"/>
              </a:ext>
            </a:extLst>
          </p:cNvPr>
          <p:cNvSpPr/>
          <p:nvPr/>
        </p:nvSpPr>
        <p:spPr>
          <a:xfrm>
            <a:off x="521875" y="1418851"/>
            <a:ext cx="11018083" cy="1077218"/>
          </a:xfrm>
          <a:prstGeom prst="rect">
            <a:avLst/>
          </a:prstGeom>
          <a:solidFill>
            <a:schemeClr val="bg1">
              <a:lumMod val="95000"/>
            </a:schemeClr>
          </a:solidFill>
        </p:spPr>
        <p:txBody>
          <a:bodyPr wrap="square">
            <a:spAutoFit/>
          </a:bodyPr>
          <a:lstStyle/>
          <a:p>
            <a:pPr algn="ctr" defTabSz="306187"/>
            <a:r>
              <a:rPr lang="en-US" sz="3200" dirty="0">
                <a:latin typeface="Arial" pitchFamily="34"/>
              </a:rPr>
              <a:t>Making the rationale behind predictions </a:t>
            </a:r>
            <a:br>
              <a:rPr lang="en-US" sz="3200" dirty="0">
                <a:latin typeface="Arial" pitchFamily="34"/>
              </a:rPr>
            </a:br>
            <a:r>
              <a:rPr lang="en-US" sz="3200" dirty="0">
                <a:latin typeface="Arial" pitchFamily="34"/>
              </a:rPr>
              <a:t>understandable to humans</a:t>
            </a:r>
          </a:p>
        </p:txBody>
      </p:sp>
      <p:graphicFrame>
        <p:nvGraphicFramePr>
          <p:cNvPr id="11" name="Table 15">
            <a:extLst>
              <a:ext uri="{FF2B5EF4-FFF2-40B4-BE49-F238E27FC236}">
                <a16:creationId xmlns:a16="http://schemas.microsoft.com/office/drawing/2014/main" id="{FF121382-5D52-48B9-930A-3B4A0B06125D}"/>
              </a:ext>
            </a:extLst>
          </p:cNvPr>
          <p:cNvGraphicFramePr>
            <a:graphicFrameLocks noGrp="1"/>
          </p:cNvGraphicFramePr>
          <p:nvPr/>
        </p:nvGraphicFramePr>
        <p:xfrm>
          <a:off x="163503" y="3904365"/>
          <a:ext cx="11376456" cy="1676400"/>
        </p:xfrm>
        <a:graphic>
          <a:graphicData uri="http://schemas.openxmlformats.org/drawingml/2006/table">
            <a:tbl>
              <a:tblPr firstRow="1" bandRow="1">
                <a:tableStyleId>{5C22544A-7EE6-4342-B048-85BDC9FD1C3A}</a:tableStyleId>
              </a:tblPr>
              <a:tblGrid>
                <a:gridCol w="3403318">
                  <a:extLst>
                    <a:ext uri="{9D8B030D-6E8A-4147-A177-3AD203B41FA5}">
                      <a16:colId xmlns:a16="http://schemas.microsoft.com/office/drawing/2014/main" val="880210474"/>
                    </a:ext>
                  </a:extLst>
                </a:gridCol>
                <a:gridCol w="3413953">
                  <a:extLst>
                    <a:ext uri="{9D8B030D-6E8A-4147-A177-3AD203B41FA5}">
                      <a16:colId xmlns:a16="http://schemas.microsoft.com/office/drawing/2014/main" val="1833887023"/>
                    </a:ext>
                  </a:extLst>
                </a:gridCol>
                <a:gridCol w="4559185">
                  <a:extLst>
                    <a:ext uri="{9D8B030D-6E8A-4147-A177-3AD203B41FA5}">
                      <a16:colId xmlns:a16="http://schemas.microsoft.com/office/drawing/2014/main" val="250343724"/>
                    </a:ext>
                  </a:extLst>
                </a:gridCol>
              </a:tblGrid>
              <a:tr h="370840">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Trust</a:t>
                      </a:r>
                      <a:br>
                        <a:rPr kumimoji="0" lang="en-US" sz="1400" b="1" i="0" u="none" strike="noStrike" kern="1200" cap="none" spc="0" normalizeH="0" baseline="0" noProof="0" dirty="0">
                          <a:ln>
                            <a:noFill/>
                          </a:ln>
                          <a:solidFill>
                            <a:prstClr val="black"/>
                          </a:solidFill>
                          <a:effectLst/>
                          <a:uLnTx/>
                          <a:uFillTx/>
                          <a:latin typeface="Arial" pitchFamily="34"/>
                          <a:ea typeface="+mn-ea"/>
                          <a:cs typeface="+mn-cs"/>
                        </a:rPr>
                      </a:b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People must understand model’s decision process to be confident to make and defend decisions.</a:t>
                      </a:r>
                    </a:p>
                    <a:p>
                      <a:pPr algn="ctr"/>
                      <a:endParaRPr lang="en-US" sz="900" dirty="0"/>
                    </a:p>
                  </a:txBody>
                  <a:tcPr>
                    <a:noFill/>
                  </a:tcPr>
                </a:tc>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Insight &amp; Learning</a:t>
                      </a:r>
                      <a:r>
                        <a:rPr kumimoji="0" lang="en-US" sz="2000" b="0" i="0" u="none" strike="noStrike" kern="1200" cap="none" spc="0" normalizeH="0" baseline="0" noProof="0" dirty="0">
                          <a:ln>
                            <a:noFill/>
                          </a:ln>
                          <a:solidFill>
                            <a:srgbClr val="F05F22"/>
                          </a:solidFill>
                          <a:effectLst/>
                          <a:uLnTx/>
                          <a:uFillTx/>
                          <a:latin typeface="Arial" pitchFamily="34"/>
                          <a:ea typeface="+mn-ea"/>
                          <a:cs typeface="+mn-cs"/>
                        </a:rPr>
                        <a:t> </a:t>
                      </a:r>
                      <a:br>
                        <a:rPr kumimoji="0" lang="en-US" sz="1800" b="0" i="0" u="none" strike="noStrike" kern="1200" cap="none" spc="0" normalizeH="0" baseline="0" noProof="0" dirty="0">
                          <a:ln>
                            <a:noFill/>
                          </a:ln>
                          <a:solidFill>
                            <a:srgbClr val="F05F22"/>
                          </a:solidFill>
                          <a:effectLst/>
                          <a:uLnTx/>
                          <a:uFillTx/>
                          <a:latin typeface="Arial" pitchFamily="34"/>
                          <a:ea typeface="+mn-ea"/>
                          <a:cs typeface="+mn-cs"/>
                        </a:rPr>
                      </a:b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We often have intuition or rules-of-thumb about how things work.  An explainable model helps update our mental model.</a:t>
                      </a:r>
                    </a:p>
                  </a:txBody>
                  <a:tcPr>
                    <a:noFill/>
                  </a:tcPr>
                </a:tc>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Debuggability</a:t>
                      </a:r>
                      <a:endParaRPr kumimoji="0" lang="en-US" sz="1400" b="1" i="0" u="none" strike="noStrike" kern="1200" cap="none" spc="0" normalizeH="0" baseline="0" noProof="0" dirty="0">
                        <a:ln>
                          <a:noFill/>
                        </a:ln>
                        <a:solidFill>
                          <a:prstClr val="black"/>
                        </a:solidFill>
                        <a:effectLst/>
                        <a:uLnTx/>
                        <a:uFillTx/>
                        <a:latin typeface="Arial" pitchFamily="34"/>
                        <a:ea typeface="+mn-ea"/>
                        <a:cs typeface="+mn-cs"/>
                      </a:endParaRPr>
                    </a:p>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Occasionally, model may produce a result that is clearly wrong. By following model’s reasoning, we can evaluate improvements or potential additions to our inputs. </a:t>
                      </a:r>
                    </a:p>
                    <a:p>
                      <a:pPr algn="ctr"/>
                      <a:endParaRPr lang="en-US" sz="100" dirty="0"/>
                    </a:p>
                  </a:txBody>
                  <a:tcPr>
                    <a:noFill/>
                  </a:tcPr>
                </a:tc>
                <a:extLst>
                  <a:ext uri="{0D108BD9-81ED-4DB2-BD59-A6C34878D82A}">
                    <a16:rowId xmlns:a16="http://schemas.microsoft.com/office/drawing/2014/main" val="2965339076"/>
                  </a:ext>
                </a:extLst>
              </a:tr>
            </a:tbl>
          </a:graphicData>
        </a:graphic>
      </p:graphicFrame>
      <p:grpSp>
        <p:nvGrpSpPr>
          <p:cNvPr id="18" name="Group 20">
            <a:extLst>
              <a:ext uri="{FF2B5EF4-FFF2-40B4-BE49-F238E27FC236}">
                <a16:creationId xmlns:a16="http://schemas.microsoft.com/office/drawing/2014/main" id="{C3FC9676-B4CE-421A-ACC6-B7CDF20ECC59}"/>
              </a:ext>
            </a:extLst>
          </p:cNvPr>
          <p:cNvGrpSpPr>
            <a:grpSpLocks noChangeAspect="1"/>
          </p:cNvGrpSpPr>
          <p:nvPr>
            <p:custDataLst>
              <p:tags r:id="rId1"/>
            </p:custDataLst>
          </p:nvPr>
        </p:nvGrpSpPr>
        <p:grpSpPr bwMode="auto">
          <a:xfrm>
            <a:off x="1649851" y="3126091"/>
            <a:ext cx="963636" cy="700141"/>
            <a:chOff x="246" y="266"/>
            <a:chExt cx="5270" cy="3829"/>
          </a:xfrm>
          <a:solidFill>
            <a:schemeClr val="tx1">
              <a:lumMod val="65000"/>
              <a:lumOff val="35000"/>
            </a:schemeClr>
          </a:solidFill>
        </p:grpSpPr>
        <p:sp>
          <p:nvSpPr>
            <p:cNvPr id="19" name="Freeform 21">
              <a:extLst>
                <a:ext uri="{FF2B5EF4-FFF2-40B4-BE49-F238E27FC236}">
                  <a16:creationId xmlns:a16="http://schemas.microsoft.com/office/drawing/2014/main" id="{FFD2A7A5-893F-4EF7-BE71-B7A6125586BE}"/>
                </a:ext>
              </a:extLst>
            </p:cNvPr>
            <p:cNvSpPr>
              <a:spLocks noEditPoints="1"/>
            </p:cNvSpPr>
            <p:nvPr/>
          </p:nvSpPr>
          <p:spPr bwMode="auto">
            <a:xfrm>
              <a:off x="1234" y="1055"/>
              <a:ext cx="3233" cy="3040"/>
            </a:xfrm>
            <a:custGeom>
              <a:avLst/>
              <a:gdLst>
                <a:gd name="T0" fmla="*/ 464 w 1369"/>
                <a:gd name="T1" fmla="*/ 54 h 1287"/>
                <a:gd name="T2" fmla="*/ 444 w 1369"/>
                <a:gd name="T3" fmla="*/ 91 h 1287"/>
                <a:gd name="T4" fmla="*/ 230 w 1369"/>
                <a:gd name="T5" fmla="*/ 479 h 1287"/>
                <a:gd name="T6" fmla="*/ 691 w 1369"/>
                <a:gd name="T7" fmla="*/ 496 h 1287"/>
                <a:gd name="T8" fmla="*/ 947 w 1369"/>
                <a:gd name="T9" fmla="*/ 572 h 1287"/>
                <a:gd name="T10" fmla="*/ 1164 w 1369"/>
                <a:gd name="T11" fmla="*/ 761 h 1287"/>
                <a:gd name="T12" fmla="*/ 1350 w 1369"/>
                <a:gd name="T13" fmla="*/ 742 h 1287"/>
                <a:gd name="T14" fmla="*/ 1359 w 1369"/>
                <a:gd name="T15" fmla="*/ 795 h 1287"/>
                <a:gd name="T16" fmla="*/ 961 w 1369"/>
                <a:gd name="T17" fmla="*/ 1219 h 1287"/>
                <a:gd name="T18" fmla="*/ 620 w 1369"/>
                <a:gd name="T19" fmla="*/ 1222 h 1287"/>
                <a:gd name="T20" fmla="*/ 415 w 1369"/>
                <a:gd name="T21" fmla="*/ 1027 h 1287"/>
                <a:gd name="T22" fmla="*/ 340 w 1369"/>
                <a:gd name="T23" fmla="*/ 954 h 1287"/>
                <a:gd name="T24" fmla="*/ 332 w 1369"/>
                <a:gd name="T25" fmla="*/ 946 h 1287"/>
                <a:gd name="T26" fmla="*/ 257 w 1369"/>
                <a:gd name="T27" fmla="*/ 866 h 1287"/>
                <a:gd name="T28" fmla="*/ 194 w 1369"/>
                <a:gd name="T29" fmla="*/ 729 h 1287"/>
                <a:gd name="T30" fmla="*/ 157 w 1369"/>
                <a:gd name="T31" fmla="*/ 673 h 1287"/>
                <a:gd name="T32" fmla="*/ 103 w 1369"/>
                <a:gd name="T33" fmla="*/ 624 h 1287"/>
                <a:gd name="T34" fmla="*/ 95 w 1369"/>
                <a:gd name="T35" fmla="*/ 618 h 1287"/>
                <a:gd name="T36" fmla="*/ 94 w 1369"/>
                <a:gd name="T37" fmla="*/ 617 h 1287"/>
                <a:gd name="T38" fmla="*/ 0 w 1369"/>
                <a:gd name="T39" fmla="*/ 542 h 1287"/>
                <a:gd name="T40" fmla="*/ 394 w 1369"/>
                <a:gd name="T41" fmla="*/ 0 h 1287"/>
                <a:gd name="T42" fmla="*/ 1011 w 1369"/>
                <a:gd name="T43" fmla="*/ 86 h 1287"/>
                <a:gd name="T44" fmla="*/ 643 w 1369"/>
                <a:gd name="T45" fmla="*/ 94 h 1287"/>
                <a:gd name="T46" fmla="*/ 300 w 1369"/>
                <a:gd name="T47" fmla="*/ 318 h 1287"/>
                <a:gd name="T48" fmla="*/ 609 w 1369"/>
                <a:gd name="T49" fmla="*/ 460 h 1287"/>
                <a:gd name="T50" fmla="*/ 949 w 1369"/>
                <a:gd name="T51" fmla="*/ 458 h 1287"/>
                <a:gd name="T52" fmla="*/ 1294 w 1369"/>
                <a:gd name="T53" fmla="*/ 578 h 1287"/>
                <a:gd name="T54" fmla="*/ 1037 w 1369"/>
                <a:gd name="T55" fmla="*/ 68 h 1287"/>
                <a:gd name="T56" fmla="*/ 501 w 1369"/>
                <a:gd name="T57" fmla="*/ 1251 h 1287"/>
                <a:gd name="T58" fmla="*/ 81 w 1369"/>
                <a:gd name="T59" fmla="*/ 926 h 1287"/>
                <a:gd name="T60" fmla="*/ 41 w 1369"/>
                <a:gd name="T61" fmla="*/ 677 h 1287"/>
                <a:gd name="T62" fmla="*/ 120 w 1369"/>
                <a:gd name="T63" fmla="*/ 758 h 1287"/>
                <a:gd name="T64" fmla="*/ 277 w 1369"/>
                <a:gd name="T65" fmla="*/ 100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9" h="1287">
                  <a:moveTo>
                    <a:pt x="394" y="0"/>
                  </a:moveTo>
                  <a:cubicBezTo>
                    <a:pt x="464" y="54"/>
                    <a:pt x="464" y="54"/>
                    <a:pt x="464" y="54"/>
                  </a:cubicBezTo>
                  <a:cubicBezTo>
                    <a:pt x="464" y="54"/>
                    <a:pt x="487" y="55"/>
                    <a:pt x="491" y="56"/>
                  </a:cubicBezTo>
                  <a:cubicBezTo>
                    <a:pt x="475" y="66"/>
                    <a:pt x="459" y="78"/>
                    <a:pt x="444" y="91"/>
                  </a:cubicBezTo>
                  <a:cubicBezTo>
                    <a:pt x="248" y="257"/>
                    <a:pt x="248" y="257"/>
                    <a:pt x="248" y="257"/>
                  </a:cubicBezTo>
                  <a:cubicBezTo>
                    <a:pt x="185" y="311"/>
                    <a:pt x="168" y="416"/>
                    <a:pt x="230" y="479"/>
                  </a:cubicBezTo>
                  <a:cubicBezTo>
                    <a:pt x="348" y="597"/>
                    <a:pt x="526" y="635"/>
                    <a:pt x="661" y="522"/>
                  </a:cubicBezTo>
                  <a:cubicBezTo>
                    <a:pt x="691" y="496"/>
                    <a:pt x="691" y="496"/>
                    <a:pt x="691" y="496"/>
                  </a:cubicBezTo>
                  <a:cubicBezTo>
                    <a:pt x="759" y="540"/>
                    <a:pt x="843" y="554"/>
                    <a:pt x="925" y="544"/>
                  </a:cubicBezTo>
                  <a:cubicBezTo>
                    <a:pt x="933" y="554"/>
                    <a:pt x="942" y="566"/>
                    <a:pt x="947" y="572"/>
                  </a:cubicBezTo>
                  <a:cubicBezTo>
                    <a:pt x="970" y="602"/>
                    <a:pt x="992" y="633"/>
                    <a:pt x="1018" y="661"/>
                  </a:cubicBezTo>
                  <a:cubicBezTo>
                    <a:pt x="1058" y="704"/>
                    <a:pt x="1106" y="743"/>
                    <a:pt x="1164" y="761"/>
                  </a:cubicBezTo>
                  <a:cubicBezTo>
                    <a:pt x="1210" y="774"/>
                    <a:pt x="1256" y="773"/>
                    <a:pt x="1301" y="758"/>
                  </a:cubicBezTo>
                  <a:cubicBezTo>
                    <a:pt x="1350" y="742"/>
                    <a:pt x="1350" y="742"/>
                    <a:pt x="1350" y="742"/>
                  </a:cubicBezTo>
                  <a:cubicBezTo>
                    <a:pt x="1351" y="734"/>
                    <a:pt x="1351" y="734"/>
                    <a:pt x="1351" y="734"/>
                  </a:cubicBezTo>
                  <a:cubicBezTo>
                    <a:pt x="1356" y="753"/>
                    <a:pt x="1359" y="774"/>
                    <a:pt x="1359" y="795"/>
                  </a:cubicBezTo>
                  <a:cubicBezTo>
                    <a:pt x="1359" y="848"/>
                    <a:pt x="1342" y="908"/>
                    <a:pt x="1299" y="942"/>
                  </a:cubicBezTo>
                  <a:cubicBezTo>
                    <a:pt x="1186" y="1035"/>
                    <a:pt x="1073" y="1127"/>
                    <a:pt x="961" y="1219"/>
                  </a:cubicBezTo>
                  <a:cubicBezTo>
                    <a:pt x="878" y="1287"/>
                    <a:pt x="710" y="1287"/>
                    <a:pt x="620" y="1222"/>
                  </a:cubicBezTo>
                  <a:cubicBezTo>
                    <a:pt x="620" y="1222"/>
                    <a:pt x="620" y="1222"/>
                    <a:pt x="620" y="1222"/>
                  </a:cubicBezTo>
                  <a:cubicBezTo>
                    <a:pt x="613" y="1218"/>
                    <a:pt x="607" y="1212"/>
                    <a:pt x="601" y="1207"/>
                  </a:cubicBezTo>
                  <a:cubicBezTo>
                    <a:pt x="415" y="1027"/>
                    <a:pt x="415" y="1027"/>
                    <a:pt x="415" y="1027"/>
                  </a:cubicBezTo>
                  <a:cubicBezTo>
                    <a:pt x="340" y="954"/>
                    <a:pt x="340" y="954"/>
                    <a:pt x="340" y="954"/>
                  </a:cubicBezTo>
                  <a:cubicBezTo>
                    <a:pt x="340" y="954"/>
                    <a:pt x="340" y="954"/>
                    <a:pt x="340" y="954"/>
                  </a:cubicBezTo>
                  <a:cubicBezTo>
                    <a:pt x="339" y="954"/>
                    <a:pt x="339" y="954"/>
                    <a:pt x="339" y="954"/>
                  </a:cubicBezTo>
                  <a:cubicBezTo>
                    <a:pt x="332" y="946"/>
                    <a:pt x="332" y="946"/>
                    <a:pt x="332" y="946"/>
                  </a:cubicBezTo>
                  <a:cubicBezTo>
                    <a:pt x="325" y="940"/>
                    <a:pt x="319" y="934"/>
                    <a:pt x="313" y="928"/>
                  </a:cubicBezTo>
                  <a:cubicBezTo>
                    <a:pt x="292" y="908"/>
                    <a:pt x="273" y="889"/>
                    <a:pt x="257" y="866"/>
                  </a:cubicBezTo>
                  <a:cubicBezTo>
                    <a:pt x="245" y="850"/>
                    <a:pt x="236" y="833"/>
                    <a:pt x="228" y="813"/>
                  </a:cubicBezTo>
                  <a:cubicBezTo>
                    <a:pt x="194" y="729"/>
                    <a:pt x="194" y="729"/>
                    <a:pt x="194" y="729"/>
                  </a:cubicBezTo>
                  <a:cubicBezTo>
                    <a:pt x="185" y="708"/>
                    <a:pt x="173" y="690"/>
                    <a:pt x="157" y="673"/>
                  </a:cubicBezTo>
                  <a:cubicBezTo>
                    <a:pt x="157" y="673"/>
                    <a:pt x="157" y="673"/>
                    <a:pt x="157" y="673"/>
                  </a:cubicBezTo>
                  <a:cubicBezTo>
                    <a:pt x="157" y="673"/>
                    <a:pt x="157" y="673"/>
                    <a:pt x="157" y="673"/>
                  </a:cubicBezTo>
                  <a:cubicBezTo>
                    <a:pt x="141" y="656"/>
                    <a:pt x="123" y="640"/>
                    <a:pt x="103" y="624"/>
                  </a:cubicBezTo>
                  <a:cubicBezTo>
                    <a:pt x="102" y="624"/>
                    <a:pt x="102" y="624"/>
                    <a:pt x="102" y="624"/>
                  </a:cubicBezTo>
                  <a:cubicBezTo>
                    <a:pt x="95" y="618"/>
                    <a:pt x="95" y="618"/>
                    <a:pt x="95" y="618"/>
                  </a:cubicBezTo>
                  <a:cubicBezTo>
                    <a:pt x="93" y="617"/>
                    <a:pt x="93" y="617"/>
                    <a:pt x="93" y="617"/>
                  </a:cubicBezTo>
                  <a:cubicBezTo>
                    <a:pt x="94" y="617"/>
                    <a:pt x="94" y="617"/>
                    <a:pt x="94" y="617"/>
                  </a:cubicBezTo>
                  <a:cubicBezTo>
                    <a:pt x="90" y="614"/>
                    <a:pt x="90" y="614"/>
                    <a:pt x="90" y="614"/>
                  </a:cubicBezTo>
                  <a:cubicBezTo>
                    <a:pt x="60" y="590"/>
                    <a:pt x="30" y="566"/>
                    <a:pt x="0" y="542"/>
                  </a:cubicBezTo>
                  <a:cubicBezTo>
                    <a:pt x="366" y="49"/>
                    <a:pt x="366" y="49"/>
                    <a:pt x="366" y="49"/>
                  </a:cubicBezTo>
                  <a:cubicBezTo>
                    <a:pt x="377" y="33"/>
                    <a:pt x="387" y="17"/>
                    <a:pt x="394" y="0"/>
                  </a:cubicBezTo>
                  <a:close/>
                  <a:moveTo>
                    <a:pt x="1037" y="68"/>
                  </a:moveTo>
                  <a:cubicBezTo>
                    <a:pt x="1011" y="86"/>
                    <a:pt x="1011" y="86"/>
                    <a:pt x="1011" y="86"/>
                  </a:cubicBezTo>
                  <a:cubicBezTo>
                    <a:pt x="987" y="102"/>
                    <a:pt x="965" y="117"/>
                    <a:pt x="937" y="115"/>
                  </a:cubicBezTo>
                  <a:cubicBezTo>
                    <a:pt x="643" y="94"/>
                    <a:pt x="643" y="94"/>
                    <a:pt x="643" y="94"/>
                  </a:cubicBezTo>
                  <a:cubicBezTo>
                    <a:pt x="588" y="90"/>
                    <a:pt x="541" y="114"/>
                    <a:pt x="496" y="152"/>
                  </a:cubicBezTo>
                  <a:cubicBezTo>
                    <a:pt x="300" y="318"/>
                    <a:pt x="300" y="318"/>
                    <a:pt x="300" y="318"/>
                  </a:cubicBezTo>
                  <a:cubicBezTo>
                    <a:pt x="271" y="342"/>
                    <a:pt x="259" y="394"/>
                    <a:pt x="287" y="422"/>
                  </a:cubicBezTo>
                  <a:cubicBezTo>
                    <a:pt x="392" y="528"/>
                    <a:pt x="522" y="534"/>
                    <a:pt x="609" y="460"/>
                  </a:cubicBezTo>
                  <a:cubicBezTo>
                    <a:pt x="691" y="391"/>
                    <a:pt x="691" y="391"/>
                    <a:pt x="691" y="391"/>
                  </a:cubicBezTo>
                  <a:cubicBezTo>
                    <a:pt x="749" y="458"/>
                    <a:pt x="847" y="482"/>
                    <a:pt x="949" y="458"/>
                  </a:cubicBezTo>
                  <a:cubicBezTo>
                    <a:pt x="1009" y="486"/>
                    <a:pt x="1109" y="738"/>
                    <a:pt x="1276" y="682"/>
                  </a:cubicBezTo>
                  <a:cubicBezTo>
                    <a:pt x="1280" y="648"/>
                    <a:pt x="1281" y="588"/>
                    <a:pt x="1294" y="578"/>
                  </a:cubicBezTo>
                  <a:cubicBezTo>
                    <a:pt x="1369" y="516"/>
                    <a:pt x="1369" y="516"/>
                    <a:pt x="1369" y="516"/>
                  </a:cubicBezTo>
                  <a:lnTo>
                    <a:pt x="1037" y="68"/>
                  </a:lnTo>
                  <a:close/>
                  <a:moveTo>
                    <a:pt x="531" y="1250"/>
                  </a:moveTo>
                  <a:cubicBezTo>
                    <a:pt x="521" y="1251"/>
                    <a:pt x="511" y="1251"/>
                    <a:pt x="501" y="1251"/>
                  </a:cubicBezTo>
                  <a:cubicBezTo>
                    <a:pt x="443" y="1250"/>
                    <a:pt x="385" y="1228"/>
                    <a:pt x="343" y="1187"/>
                  </a:cubicBezTo>
                  <a:cubicBezTo>
                    <a:pt x="81" y="926"/>
                    <a:pt x="81" y="926"/>
                    <a:pt x="81" y="926"/>
                  </a:cubicBezTo>
                  <a:cubicBezTo>
                    <a:pt x="33" y="878"/>
                    <a:pt x="9" y="829"/>
                    <a:pt x="9" y="778"/>
                  </a:cubicBezTo>
                  <a:cubicBezTo>
                    <a:pt x="9" y="744"/>
                    <a:pt x="20" y="710"/>
                    <a:pt x="41" y="677"/>
                  </a:cubicBezTo>
                  <a:cubicBezTo>
                    <a:pt x="49" y="684"/>
                    <a:pt x="42" y="678"/>
                    <a:pt x="46" y="681"/>
                  </a:cubicBezTo>
                  <a:cubicBezTo>
                    <a:pt x="75" y="704"/>
                    <a:pt x="109" y="730"/>
                    <a:pt x="120" y="758"/>
                  </a:cubicBezTo>
                  <a:cubicBezTo>
                    <a:pt x="154" y="843"/>
                    <a:pt x="154" y="843"/>
                    <a:pt x="154" y="843"/>
                  </a:cubicBezTo>
                  <a:cubicBezTo>
                    <a:pt x="183" y="915"/>
                    <a:pt x="227" y="957"/>
                    <a:pt x="277" y="1004"/>
                  </a:cubicBezTo>
                  <a:lnTo>
                    <a:pt x="531" y="125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0" name="Freeform 22">
              <a:extLst>
                <a:ext uri="{FF2B5EF4-FFF2-40B4-BE49-F238E27FC236}">
                  <a16:creationId xmlns:a16="http://schemas.microsoft.com/office/drawing/2014/main" id="{98E2A48F-3AE9-43F2-92B0-0866B15C6E06}"/>
                </a:ext>
              </a:extLst>
            </p:cNvPr>
            <p:cNvSpPr>
              <a:spLocks noEditPoints="1"/>
            </p:cNvSpPr>
            <p:nvPr/>
          </p:nvSpPr>
          <p:spPr bwMode="auto">
            <a:xfrm>
              <a:off x="246" y="266"/>
              <a:ext cx="5270" cy="2204"/>
            </a:xfrm>
            <a:custGeom>
              <a:avLst/>
              <a:gdLst>
                <a:gd name="T0" fmla="*/ 0 w 2231"/>
                <a:gd name="T1" fmla="*/ 794 h 933"/>
                <a:gd name="T2" fmla="*/ 91 w 2231"/>
                <a:gd name="T3" fmla="*/ 862 h 933"/>
                <a:gd name="T4" fmla="*/ 359 w 2231"/>
                <a:gd name="T5" fmla="*/ 822 h 933"/>
                <a:gd name="T6" fmla="*/ 720 w 2231"/>
                <a:gd name="T7" fmla="*/ 335 h 933"/>
                <a:gd name="T8" fmla="*/ 680 w 2231"/>
                <a:gd name="T9" fmla="*/ 68 h 933"/>
                <a:gd name="T10" fmla="*/ 589 w 2231"/>
                <a:gd name="T11" fmla="*/ 0 h 933"/>
                <a:gd name="T12" fmla="*/ 0 w 2231"/>
                <a:gd name="T13" fmla="*/ 794 h 933"/>
                <a:gd name="T14" fmla="*/ 2231 w 2231"/>
                <a:gd name="T15" fmla="*/ 802 h 933"/>
                <a:gd name="T16" fmla="*/ 2139 w 2231"/>
                <a:gd name="T17" fmla="*/ 870 h 933"/>
                <a:gd name="T18" fmla="*/ 1872 w 2231"/>
                <a:gd name="T19" fmla="*/ 830 h 933"/>
                <a:gd name="T20" fmla="*/ 1511 w 2231"/>
                <a:gd name="T21" fmla="*/ 344 h 933"/>
                <a:gd name="T22" fmla="*/ 1551 w 2231"/>
                <a:gd name="T23" fmla="*/ 76 h 933"/>
                <a:gd name="T24" fmla="*/ 1642 w 2231"/>
                <a:gd name="T25" fmla="*/ 8 h 933"/>
                <a:gd name="T26" fmla="*/ 2231 w 2231"/>
                <a:gd name="T27" fmla="*/ 80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1" h="933">
                  <a:moveTo>
                    <a:pt x="0" y="794"/>
                  </a:moveTo>
                  <a:cubicBezTo>
                    <a:pt x="91" y="862"/>
                    <a:pt x="91" y="862"/>
                    <a:pt x="91" y="862"/>
                  </a:cubicBezTo>
                  <a:cubicBezTo>
                    <a:pt x="176" y="925"/>
                    <a:pt x="296" y="907"/>
                    <a:pt x="359" y="822"/>
                  </a:cubicBezTo>
                  <a:cubicBezTo>
                    <a:pt x="720" y="335"/>
                    <a:pt x="720" y="335"/>
                    <a:pt x="720" y="335"/>
                  </a:cubicBezTo>
                  <a:cubicBezTo>
                    <a:pt x="783" y="250"/>
                    <a:pt x="765" y="130"/>
                    <a:pt x="680" y="68"/>
                  </a:cubicBezTo>
                  <a:cubicBezTo>
                    <a:pt x="589" y="0"/>
                    <a:pt x="589" y="0"/>
                    <a:pt x="589" y="0"/>
                  </a:cubicBezTo>
                  <a:lnTo>
                    <a:pt x="0" y="794"/>
                  </a:lnTo>
                  <a:close/>
                  <a:moveTo>
                    <a:pt x="2231" y="802"/>
                  </a:moveTo>
                  <a:cubicBezTo>
                    <a:pt x="2139" y="870"/>
                    <a:pt x="2139" y="870"/>
                    <a:pt x="2139" y="870"/>
                  </a:cubicBezTo>
                  <a:cubicBezTo>
                    <a:pt x="2055" y="933"/>
                    <a:pt x="1935" y="915"/>
                    <a:pt x="1872" y="830"/>
                  </a:cubicBezTo>
                  <a:cubicBezTo>
                    <a:pt x="1511" y="344"/>
                    <a:pt x="1511" y="344"/>
                    <a:pt x="1511" y="344"/>
                  </a:cubicBezTo>
                  <a:cubicBezTo>
                    <a:pt x="1448" y="259"/>
                    <a:pt x="1466" y="139"/>
                    <a:pt x="1551" y="76"/>
                  </a:cubicBezTo>
                  <a:cubicBezTo>
                    <a:pt x="1642" y="8"/>
                    <a:pt x="1642" y="8"/>
                    <a:pt x="1642" y="8"/>
                  </a:cubicBezTo>
                  <a:lnTo>
                    <a:pt x="2231" y="802"/>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
        <p:nvSpPr>
          <p:cNvPr id="21" name="Freeform 21">
            <a:extLst>
              <a:ext uri="{FF2B5EF4-FFF2-40B4-BE49-F238E27FC236}">
                <a16:creationId xmlns:a16="http://schemas.microsoft.com/office/drawing/2014/main" id="{69993E18-6F11-4BAD-B02F-7BDBAB282C46}"/>
              </a:ext>
            </a:extLst>
          </p:cNvPr>
          <p:cNvSpPr>
            <a:spLocks noChangeAspect="1" noEditPoints="1"/>
          </p:cNvSpPr>
          <p:nvPr>
            <p:custDataLst>
              <p:tags r:id="rId2"/>
            </p:custDataLst>
          </p:nvPr>
        </p:nvSpPr>
        <p:spPr bwMode="auto">
          <a:xfrm>
            <a:off x="5238589" y="3126578"/>
            <a:ext cx="687485" cy="699654"/>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000"/>
          </a:p>
        </p:txBody>
      </p:sp>
      <p:sp>
        <p:nvSpPr>
          <p:cNvPr id="22" name="Freeform 6">
            <a:extLst>
              <a:ext uri="{FF2B5EF4-FFF2-40B4-BE49-F238E27FC236}">
                <a16:creationId xmlns:a16="http://schemas.microsoft.com/office/drawing/2014/main" id="{DED77815-A980-4D4C-8B77-020F7A18F591}"/>
              </a:ext>
            </a:extLst>
          </p:cNvPr>
          <p:cNvSpPr>
            <a:spLocks noChangeAspect="1" noEditPoints="1"/>
          </p:cNvSpPr>
          <p:nvPr>
            <p:custDataLst>
              <p:tags r:id="rId3"/>
            </p:custDataLst>
          </p:nvPr>
        </p:nvSpPr>
        <p:spPr bwMode="auto">
          <a:xfrm>
            <a:off x="9109000" y="3203122"/>
            <a:ext cx="1014668" cy="546566"/>
          </a:xfrm>
          <a:custGeom>
            <a:avLst/>
            <a:gdLst>
              <a:gd name="T0" fmla="*/ 4914 w 4914"/>
              <a:gd name="T1" fmla="*/ 0 h 2647"/>
              <a:gd name="T2" fmla="*/ 4914 w 4914"/>
              <a:gd name="T3" fmla="*/ 2647 h 2647"/>
              <a:gd name="T4" fmla="*/ 0 w 4914"/>
              <a:gd name="T5" fmla="*/ 2647 h 2647"/>
              <a:gd name="T6" fmla="*/ 0 w 4914"/>
              <a:gd name="T7" fmla="*/ 0 h 2647"/>
              <a:gd name="T8" fmla="*/ 4914 w 4914"/>
              <a:gd name="T9" fmla="*/ 0 h 2647"/>
              <a:gd name="T10" fmla="*/ 2920 w 4914"/>
              <a:gd name="T11" fmla="*/ 511 h 2647"/>
              <a:gd name="T12" fmla="*/ 2750 w 4914"/>
              <a:gd name="T13" fmla="*/ 435 h 2647"/>
              <a:gd name="T14" fmla="*/ 1994 w 4914"/>
              <a:gd name="T15" fmla="*/ 2136 h 2647"/>
              <a:gd name="T16" fmla="*/ 2164 w 4914"/>
              <a:gd name="T17" fmla="*/ 2212 h 2647"/>
              <a:gd name="T18" fmla="*/ 2920 w 4914"/>
              <a:gd name="T19" fmla="*/ 511 h 2647"/>
              <a:gd name="T20" fmla="*/ 3421 w 4914"/>
              <a:gd name="T21" fmla="*/ 381 h 2647"/>
              <a:gd name="T22" fmla="*/ 3288 w 4914"/>
              <a:gd name="T23" fmla="*/ 513 h 2647"/>
              <a:gd name="T24" fmla="*/ 4073 w 4914"/>
              <a:gd name="T25" fmla="*/ 1298 h 2647"/>
              <a:gd name="T26" fmla="*/ 3288 w 4914"/>
              <a:gd name="T27" fmla="*/ 2082 h 2647"/>
              <a:gd name="T28" fmla="*/ 3421 w 4914"/>
              <a:gd name="T29" fmla="*/ 2214 h 2647"/>
              <a:gd name="T30" fmla="*/ 4337 w 4914"/>
              <a:gd name="T31" fmla="*/ 1298 h 2647"/>
              <a:gd name="T32" fmla="*/ 3421 w 4914"/>
              <a:gd name="T33" fmla="*/ 381 h 2647"/>
              <a:gd name="T34" fmla="*/ 1493 w 4914"/>
              <a:gd name="T35" fmla="*/ 2214 h 2647"/>
              <a:gd name="T36" fmla="*/ 1626 w 4914"/>
              <a:gd name="T37" fmla="*/ 2082 h 2647"/>
              <a:gd name="T38" fmla="*/ 841 w 4914"/>
              <a:gd name="T39" fmla="*/ 1298 h 2647"/>
              <a:gd name="T40" fmla="*/ 1626 w 4914"/>
              <a:gd name="T41" fmla="*/ 513 h 2647"/>
              <a:gd name="T42" fmla="*/ 1493 w 4914"/>
              <a:gd name="T43" fmla="*/ 381 h 2647"/>
              <a:gd name="T44" fmla="*/ 577 w 4914"/>
              <a:gd name="T45" fmla="*/ 1298 h 2647"/>
              <a:gd name="T46" fmla="*/ 1493 w 4914"/>
              <a:gd name="T47" fmla="*/ 2214 h 2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14" h="2647">
                <a:moveTo>
                  <a:pt x="4914" y="0"/>
                </a:moveTo>
                <a:lnTo>
                  <a:pt x="4914" y="2647"/>
                </a:lnTo>
                <a:lnTo>
                  <a:pt x="0" y="2647"/>
                </a:lnTo>
                <a:lnTo>
                  <a:pt x="0" y="0"/>
                </a:lnTo>
                <a:lnTo>
                  <a:pt x="4914" y="0"/>
                </a:lnTo>
                <a:close/>
                <a:moveTo>
                  <a:pt x="2920" y="511"/>
                </a:moveTo>
                <a:lnTo>
                  <a:pt x="2750" y="435"/>
                </a:lnTo>
                <a:lnTo>
                  <a:pt x="1994" y="2136"/>
                </a:lnTo>
                <a:lnTo>
                  <a:pt x="2164" y="2212"/>
                </a:lnTo>
                <a:lnTo>
                  <a:pt x="2920" y="511"/>
                </a:lnTo>
                <a:close/>
                <a:moveTo>
                  <a:pt x="3421" y="381"/>
                </a:moveTo>
                <a:lnTo>
                  <a:pt x="3288" y="513"/>
                </a:lnTo>
                <a:lnTo>
                  <a:pt x="4073" y="1298"/>
                </a:lnTo>
                <a:lnTo>
                  <a:pt x="3288" y="2082"/>
                </a:lnTo>
                <a:lnTo>
                  <a:pt x="3421" y="2214"/>
                </a:lnTo>
                <a:lnTo>
                  <a:pt x="4337" y="1298"/>
                </a:lnTo>
                <a:lnTo>
                  <a:pt x="3421" y="381"/>
                </a:lnTo>
                <a:close/>
                <a:moveTo>
                  <a:pt x="1493" y="2214"/>
                </a:moveTo>
                <a:lnTo>
                  <a:pt x="1626" y="2082"/>
                </a:lnTo>
                <a:lnTo>
                  <a:pt x="841" y="1298"/>
                </a:lnTo>
                <a:lnTo>
                  <a:pt x="1626" y="513"/>
                </a:lnTo>
                <a:lnTo>
                  <a:pt x="1493" y="381"/>
                </a:lnTo>
                <a:lnTo>
                  <a:pt x="577" y="1298"/>
                </a:lnTo>
                <a:lnTo>
                  <a:pt x="1493" y="2214"/>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000"/>
          </a:p>
        </p:txBody>
      </p:sp>
      <p:sp>
        <p:nvSpPr>
          <p:cNvPr id="3" name="TextBox 2">
            <a:extLst>
              <a:ext uri="{FF2B5EF4-FFF2-40B4-BE49-F238E27FC236}">
                <a16:creationId xmlns:a16="http://schemas.microsoft.com/office/drawing/2014/main" id="{37EADDFD-22A7-EA4A-BE0A-BD1A85976B3C}"/>
              </a:ext>
            </a:extLst>
          </p:cNvPr>
          <p:cNvSpPr txBox="1"/>
          <p:nvPr/>
        </p:nvSpPr>
        <p:spPr>
          <a:xfrm>
            <a:off x="3518452" y="2703443"/>
            <a:ext cx="8673548" cy="327991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932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018083" cy="646331"/>
          </a:xfrm>
          <a:prstGeom prst="rect">
            <a:avLst/>
          </a:prstGeom>
          <a:noFill/>
        </p:spPr>
        <p:txBody>
          <a:bodyPr wrap="square" rtlCol="0">
            <a:spAutoFit/>
          </a:bodyPr>
          <a:lstStyle/>
          <a:p>
            <a:r>
              <a:rPr lang="en-US" sz="3600" dirty="0" err="1">
                <a:solidFill>
                  <a:srgbClr val="F05F22"/>
                </a:solidFill>
                <a:latin typeface="Arial" panose="020B0604020202020204" pitchFamily="34" charset="0"/>
                <a:cs typeface="Arial" panose="020B0604020202020204" pitchFamily="34" charset="0"/>
              </a:rPr>
              <a:t>Explainability</a:t>
            </a:r>
            <a:endParaRPr lang="en-US" sz="3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F9F0F7C-A69F-4AEF-9948-942140DCB56A}"/>
              </a:ext>
            </a:extLst>
          </p:cNvPr>
          <p:cNvSpPr/>
          <p:nvPr/>
        </p:nvSpPr>
        <p:spPr>
          <a:xfrm>
            <a:off x="521875" y="1418851"/>
            <a:ext cx="11018083" cy="1077218"/>
          </a:xfrm>
          <a:prstGeom prst="rect">
            <a:avLst/>
          </a:prstGeom>
          <a:solidFill>
            <a:schemeClr val="bg1">
              <a:lumMod val="95000"/>
            </a:schemeClr>
          </a:solidFill>
        </p:spPr>
        <p:txBody>
          <a:bodyPr wrap="square">
            <a:spAutoFit/>
          </a:bodyPr>
          <a:lstStyle/>
          <a:p>
            <a:pPr algn="ctr" defTabSz="306187"/>
            <a:r>
              <a:rPr lang="en-US" sz="3200" dirty="0">
                <a:latin typeface="Arial" pitchFamily="34"/>
              </a:rPr>
              <a:t>Making the rationale behind predictions </a:t>
            </a:r>
            <a:br>
              <a:rPr lang="en-US" sz="3200" dirty="0">
                <a:latin typeface="Arial" pitchFamily="34"/>
              </a:rPr>
            </a:br>
            <a:r>
              <a:rPr lang="en-US" sz="3200" dirty="0">
                <a:latin typeface="Arial" pitchFamily="34"/>
              </a:rPr>
              <a:t>understandable to humans</a:t>
            </a:r>
          </a:p>
        </p:txBody>
      </p:sp>
      <p:graphicFrame>
        <p:nvGraphicFramePr>
          <p:cNvPr id="11" name="Table 15">
            <a:extLst>
              <a:ext uri="{FF2B5EF4-FFF2-40B4-BE49-F238E27FC236}">
                <a16:creationId xmlns:a16="http://schemas.microsoft.com/office/drawing/2014/main" id="{FF121382-5D52-48B9-930A-3B4A0B06125D}"/>
              </a:ext>
            </a:extLst>
          </p:cNvPr>
          <p:cNvGraphicFramePr>
            <a:graphicFrameLocks noGrp="1"/>
          </p:cNvGraphicFramePr>
          <p:nvPr/>
        </p:nvGraphicFramePr>
        <p:xfrm>
          <a:off x="163503" y="3904365"/>
          <a:ext cx="11376456" cy="1676400"/>
        </p:xfrm>
        <a:graphic>
          <a:graphicData uri="http://schemas.openxmlformats.org/drawingml/2006/table">
            <a:tbl>
              <a:tblPr firstRow="1" bandRow="1">
                <a:tableStyleId>{5C22544A-7EE6-4342-B048-85BDC9FD1C3A}</a:tableStyleId>
              </a:tblPr>
              <a:tblGrid>
                <a:gridCol w="3403318">
                  <a:extLst>
                    <a:ext uri="{9D8B030D-6E8A-4147-A177-3AD203B41FA5}">
                      <a16:colId xmlns:a16="http://schemas.microsoft.com/office/drawing/2014/main" val="880210474"/>
                    </a:ext>
                  </a:extLst>
                </a:gridCol>
                <a:gridCol w="3413953">
                  <a:extLst>
                    <a:ext uri="{9D8B030D-6E8A-4147-A177-3AD203B41FA5}">
                      <a16:colId xmlns:a16="http://schemas.microsoft.com/office/drawing/2014/main" val="1833887023"/>
                    </a:ext>
                  </a:extLst>
                </a:gridCol>
                <a:gridCol w="4559185">
                  <a:extLst>
                    <a:ext uri="{9D8B030D-6E8A-4147-A177-3AD203B41FA5}">
                      <a16:colId xmlns:a16="http://schemas.microsoft.com/office/drawing/2014/main" val="250343724"/>
                    </a:ext>
                  </a:extLst>
                </a:gridCol>
              </a:tblGrid>
              <a:tr h="370840">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Trust</a:t>
                      </a:r>
                      <a:br>
                        <a:rPr kumimoji="0" lang="en-US" sz="1400" b="1" i="0" u="none" strike="noStrike" kern="1200" cap="none" spc="0" normalizeH="0" baseline="0" noProof="0" dirty="0">
                          <a:ln>
                            <a:noFill/>
                          </a:ln>
                          <a:solidFill>
                            <a:prstClr val="black"/>
                          </a:solidFill>
                          <a:effectLst/>
                          <a:uLnTx/>
                          <a:uFillTx/>
                          <a:latin typeface="Arial" pitchFamily="34"/>
                          <a:ea typeface="+mn-ea"/>
                          <a:cs typeface="+mn-cs"/>
                        </a:rPr>
                      </a:b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People must understand model’s decision process to be confident to make and defend decisions.</a:t>
                      </a:r>
                    </a:p>
                    <a:p>
                      <a:pPr algn="ctr"/>
                      <a:endParaRPr lang="en-US" sz="900" dirty="0"/>
                    </a:p>
                  </a:txBody>
                  <a:tcPr>
                    <a:noFill/>
                  </a:tcPr>
                </a:tc>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Insight &amp; Learning</a:t>
                      </a:r>
                      <a:r>
                        <a:rPr kumimoji="0" lang="en-US" sz="2000" b="0" i="0" u="none" strike="noStrike" kern="1200" cap="none" spc="0" normalizeH="0" baseline="0" noProof="0" dirty="0">
                          <a:ln>
                            <a:noFill/>
                          </a:ln>
                          <a:solidFill>
                            <a:srgbClr val="F05F22"/>
                          </a:solidFill>
                          <a:effectLst/>
                          <a:uLnTx/>
                          <a:uFillTx/>
                          <a:latin typeface="Arial" pitchFamily="34"/>
                          <a:ea typeface="+mn-ea"/>
                          <a:cs typeface="+mn-cs"/>
                        </a:rPr>
                        <a:t> </a:t>
                      </a:r>
                      <a:br>
                        <a:rPr kumimoji="0" lang="en-US" sz="1800" b="0" i="0" u="none" strike="noStrike" kern="1200" cap="none" spc="0" normalizeH="0" baseline="0" noProof="0" dirty="0">
                          <a:ln>
                            <a:noFill/>
                          </a:ln>
                          <a:solidFill>
                            <a:srgbClr val="F05F22"/>
                          </a:solidFill>
                          <a:effectLst/>
                          <a:uLnTx/>
                          <a:uFillTx/>
                          <a:latin typeface="Arial" pitchFamily="34"/>
                          <a:ea typeface="+mn-ea"/>
                          <a:cs typeface="+mn-cs"/>
                        </a:rPr>
                      </a:b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We often have intuition or rules-of-thumb about how things work.  An explainable model helps update our mental model.</a:t>
                      </a:r>
                    </a:p>
                  </a:txBody>
                  <a:tcPr>
                    <a:noFill/>
                  </a:tcPr>
                </a:tc>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Debuggability</a:t>
                      </a:r>
                      <a:endParaRPr kumimoji="0" lang="en-US" sz="1400" b="1" i="0" u="none" strike="noStrike" kern="1200" cap="none" spc="0" normalizeH="0" baseline="0" noProof="0" dirty="0">
                        <a:ln>
                          <a:noFill/>
                        </a:ln>
                        <a:solidFill>
                          <a:prstClr val="black"/>
                        </a:solidFill>
                        <a:effectLst/>
                        <a:uLnTx/>
                        <a:uFillTx/>
                        <a:latin typeface="Arial" pitchFamily="34"/>
                        <a:ea typeface="+mn-ea"/>
                        <a:cs typeface="+mn-cs"/>
                      </a:endParaRPr>
                    </a:p>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Occasionally, model may produce a result that is clearly wrong. By following model’s reasoning, we can evaluate improvements or potential additions to our inputs. </a:t>
                      </a:r>
                    </a:p>
                    <a:p>
                      <a:pPr algn="ctr"/>
                      <a:endParaRPr lang="en-US" sz="100" dirty="0"/>
                    </a:p>
                  </a:txBody>
                  <a:tcPr>
                    <a:noFill/>
                  </a:tcPr>
                </a:tc>
                <a:extLst>
                  <a:ext uri="{0D108BD9-81ED-4DB2-BD59-A6C34878D82A}">
                    <a16:rowId xmlns:a16="http://schemas.microsoft.com/office/drawing/2014/main" val="2965339076"/>
                  </a:ext>
                </a:extLst>
              </a:tr>
            </a:tbl>
          </a:graphicData>
        </a:graphic>
      </p:graphicFrame>
      <p:grpSp>
        <p:nvGrpSpPr>
          <p:cNvPr id="18" name="Group 20">
            <a:extLst>
              <a:ext uri="{FF2B5EF4-FFF2-40B4-BE49-F238E27FC236}">
                <a16:creationId xmlns:a16="http://schemas.microsoft.com/office/drawing/2014/main" id="{C3FC9676-B4CE-421A-ACC6-B7CDF20ECC59}"/>
              </a:ext>
            </a:extLst>
          </p:cNvPr>
          <p:cNvGrpSpPr>
            <a:grpSpLocks noChangeAspect="1"/>
          </p:cNvGrpSpPr>
          <p:nvPr>
            <p:custDataLst>
              <p:tags r:id="rId1"/>
            </p:custDataLst>
          </p:nvPr>
        </p:nvGrpSpPr>
        <p:grpSpPr bwMode="auto">
          <a:xfrm>
            <a:off x="1649851" y="3126091"/>
            <a:ext cx="963636" cy="700141"/>
            <a:chOff x="246" y="266"/>
            <a:chExt cx="5270" cy="3829"/>
          </a:xfrm>
          <a:solidFill>
            <a:schemeClr val="tx1">
              <a:lumMod val="65000"/>
              <a:lumOff val="35000"/>
            </a:schemeClr>
          </a:solidFill>
        </p:grpSpPr>
        <p:sp>
          <p:nvSpPr>
            <p:cNvPr id="19" name="Freeform 21">
              <a:extLst>
                <a:ext uri="{FF2B5EF4-FFF2-40B4-BE49-F238E27FC236}">
                  <a16:creationId xmlns:a16="http://schemas.microsoft.com/office/drawing/2014/main" id="{FFD2A7A5-893F-4EF7-BE71-B7A6125586BE}"/>
                </a:ext>
              </a:extLst>
            </p:cNvPr>
            <p:cNvSpPr>
              <a:spLocks noEditPoints="1"/>
            </p:cNvSpPr>
            <p:nvPr/>
          </p:nvSpPr>
          <p:spPr bwMode="auto">
            <a:xfrm>
              <a:off x="1234" y="1055"/>
              <a:ext cx="3233" cy="3040"/>
            </a:xfrm>
            <a:custGeom>
              <a:avLst/>
              <a:gdLst>
                <a:gd name="T0" fmla="*/ 464 w 1369"/>
                <a:gd name="T1" fmla="*/ 54 h 1287"/>
                <a:gd name="T2" fmla="*/ 444 w 1369"/>
                <a:gd name="T3" fmla="*/ 91 h 1287"/>
                <a:gd name="T4" fmla="*/ 230 w 1369"/>
                <a:gd name="T5" fmla="*/ 479 h 1287"/>
                <a:gd name="T6" fmla="*/ 691 w 1369"/>
                <a:gd name="T7" fmla="*/ 496 h 1287"/>
                <a:gd name="T8" fmla="*/ 947 w 1369"/>
                <a:gd name="T9" fmla="*/ 572 h 1287"/>
                <a:gd name="T10" fmla="*/ 1164 w 1369"/>
                <a:gd name="T11" fmla="*/ 761 h 1287"/>
                <a:gd name="T12" fmla="*/ 1350 w 1369"/>
                <a:gd name="T13" fmla="*/ 742 h 1287"/>
                <a:gd name="T14" fmla="*/ 1359 w 1369"/>
                <a:gd name="T15" fmla="*/ 795 h 1287"/>
                <a:gd name="T16" fmla="*/ 961 w 1369"/>
                <a:gd name="T17" fmla="*/ 1219 h 1287"/>
                <a:gd name="T18" fmla="*/ 620 w 1369"/>
                <a:gd name="T19" fmla="*/ 1222 h 1287"/>
                <a:gd name="T20" fmla="*/ 415 w 1369"/>
                <a:gd name="T21" fmla="*/ 1027 h 1287"/>
                <a:gd name="T22" fmla="*/ 340 w 1369"/>
                <a:gd name="T23" fmla="*/ 954 h 1287"/>
                <a:gd name="T24" fmla="*/ 332 w 1369"/>
                <a:gd name="T25" fmla="*/ 946 h 1287"/>
                <a:gd name="T26" fmla="*/ 257 w 1369"/>
                <a:gd name="T27" fmla="*/ 866 h 1287"/>
                <a:gd name="T28" fmla="*/ 194 w 1369"/>
                <a:gd name="T29" fmla="*/ 729 h 1287"/>
                <a:gd name="T30" fmla="*/ 157 w 1369"/>
                <a:gd name="T31" fmla="*/ 673 h 1287"/>
                <a:gd name="T32" fmla="*/ 103 w 1369"/>
                <a:gd name="T33" fmla="*/ 624 h 1287"/>
                <a:gd name="T34" fmla="*/ 95 w 1369"/>
                <a:gd name="T35" fmla="*/ 618 h 1287"/>
                <a:gd name="T36" fmla="*/ 94 w 1369"/>
                <a:gd name="T37" fmla="*/ 617 h 1287"/>
                <a:gd name="T38" fmla="*/ 0 w 1369"/>
                <a:gd name="T39" fmla="*/ 542 h 1287"/>
                <a:gd name="T40" fmla="*/ 394 w 1369"/>
                <a:gd name="T41" fmla="*/ 0 h 1287"/>
                <a:gd name="T42" fmla="*/ 1011 w 1369"/>
                <a:gd name="T43" fmla="*/ 86 h 1287"/>
                <a:gd name="T44" fmla="*/ 643 w 1369"/>
                <a:gd name="T45" fmla="*/ 94 h 1287"/>
                <a:gd name="T46" fmla="*/ 300 w 1369"/>
                <a:gd name="T47" fmla="*/ 318 h 1287"/>
                <a:gd name="T48" fmla="*/ 609 w 1369"/>
                <a:gd name="T49" fmla="*/ 460 h 1287"/>
                <a:gd name="T50" fmla="*/ 949 w 1369"/>
                <a:gd name="T51" fmla="*/ 458 h 1287"/>
                <a:gd name="T52" fmla="*/ 1294 w 1369"/>
                <a:gd name="T53" fmla="*/ 578 h 1287"/>
                <a:gd name="T54" fmla="*/ 1037 w 1369"/>
                <a:gd name="T55" fmla="*/ 68 h 1287"/>
                <a:gd name="T56" fmla="*/ 501 w 1369"/>
                <a:gd name="T57" fmla="*/ 1251 h 1287"/>
                <a:gd name="T58" fmla="*/ 81 w 1369"/>
                <a:gd name="T59" fmla="*/ 926 h 1287"/>
                <a:gd name="T60" fmla="*/ 41 w 1369"/>
                <a:gd name="T61" fmla="*/ 677 h 1287"/>
                <a:gd name="T62" fmla="*/ 120 w 1369"/>
                <a:gd name="T63" fmla="*/ 758 h 1287"/>
                <a:gd name="T64" fmla="*/ 277 w 1369"/>
                <a:gd name="T65" fmla="*/ 100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9" h="1287">
                  <a:moveTo>
                    <a:pt x="394" y="0"/>
                  </a:moveTo>
                  <a:cubicBezTo>
                    <a:pt x="464" y="54"/>
                    <a:pt x="464" y="54"/>
                    <a:pt x="464" y="54"/>
                  </a:cubicBezTo>
                  <a:cubicBezTo>
                    <a:pt x="464" y="54"/>
                    <a:pt x="487" y="55"/>
                    <a:pt x="491" y="56"/>
                  </a:cubicBezTo>
                  <a:cubicBezTo>
                    <a:pt x="475" y="66"/>
                    <a:pt x="459" y="78"/>
                    <a:pt x="444" y="91"/>
                  </a:cubicBezTo>
                  <a:cubicBezTo>
                    <a:pt x="248" y="257"/>
                    <a:pt x="248" y="257"/>
                    <a:pt x="248" y="257"/>
                  </a:cubicBezTo>
                  <a:cubicBezTo>
                    <a:pt x="185" y="311"/>
                    <a:pt x="168" y="416"/>
                    <a:pt x="230" y="479"/>
                  </a:cubicBezTo>
                  <a:cubicBezTo>
                    <a:pt x="348" y="597"/>
                    <a:pt x="526" y="635"/>
                    <a:pt x="661" y="522"/>
                  </a:cubicBezTo>
                  <a:cubicBezTo>
                    <a:pt x="691" y="496"/>
                    <a:pt x="691" y="496"/>
                    <a:pt x="691" y="496"/>
                  </a:cubicBezTo>
                  <a:cubicBezTo>
                    <a:pt x="759" y="540"/>
                    <a:pt x="843" y="554"/>
                    <a:pt x="925" y="544"/>
                  </a:cubicBezTo>
                  <a:cubicBezTo>
                    <a:pt x="933" y="554"/>
                    <a:pt x="942" y="566"/>
                    <a:pt x="947" y="572"/>
                  </a:cubicBezTo>
                  <a:cubicBezTo>
                    <a:pt x="970" y="602"/>
                    <a:pt x="992" y="633"/>
                    <a:pt x="1018" y="661"/>
                  </a:cubicBezTo>
                  <a:cubicBezTo>
                    <a:pt x="1058" y="704"/>
                    <a:pt x="1106" y="743"/>
                    <a:pt x="1164" y="761"/>
                  </a:cubicBezTo>
                  <a:cubicBezTo>
                    <a:pt x="1210" y="774"/>
                    <a:pt x="1256" y="773"/>
                    <a:pt x="1301" y="758"/>
                  </a:cubicBezTo>
                  <a:cubicBezTo>
                    <a:pt x="1350" y="742"/>
                    <a:pt x="1350" y="742"/>
                    <a:pt x="1350" y="742"/>
                  </a:cubicBezTo>
                  <a:cubicBezTo>
                    <a:pt x="1351" y="734"/>
                    <a:pt x="1351" y="734"/>
                    <a:pt x="1351" y="734"/>
                  </a:cubicBezTo>
                  <a:cubicBezTo>
                    <a:pt x="1356" y="753"/>
                    <a:pt x="1359" y="774"/>
                    <a:pt x="1359" y="795"/>
                  </a:cubicBezTo>
                  <a:cubicBezTo>
                    <a:pt x="1359" y="848"/>
                    <a:pt x="1342" y="908"/>
                    <a:pt x="1299" y="942"/>
                  </a:cubicBezTo>
                  <a:cubicBezTo>
                    <a:pt x="1186" y="1035"/>
                    <a:pt x="1073" y="1127"/>
                    <a:pt x="961" y="1219"/>
                  </a:cubicBezTo>
                  <a:cubicBezTo>
                    <a:pt x="878" y="1287"/>
                    <a:pt x="710" y="1287"/>
                    <a:pt x="620" y="1222"/>
                  </a:cubicBezTo>
                  <a:cubicBezTo>
                    <a:pt x="620" y="1222"/>
                    <a:pt x="620" y="1222"/>
                    <a:pt x="620" y="1222"/>
                  </a:cubicBezTo>
                  <a:cubicBezTo>
                    <a:pt x="613" y="1218"/>
                    <a:pt x="607" y="1212"/>
                    <a:pt x="601" y="1207"/>
                  </a:cubicBezTo>
                  <a:cubicBezTo>
                    <a:pt x="415" y="1027"/>
                    <a:pt x="415" y="1027"/>
                    <a:pt x="415" y="1027"/>
                  </a:cubicBezTo>
                  <a:cubicBezTo>
                    <a:pt x="340" y="954"/>
                    <a:pt x="340" y="954"/>
                    <a:pt x="340" y="954"/>
                  </a:cubicBezTo>
                  <a:cubicBezTo>
                    <a:pt x="340" y="954"/>
                    <a:pt x="340" y="954"/>
                    <a:pt x="340" y="954"/>
                  </a:cubicBezTo>
                  <a:cubicBezTo>
                    <a:pt x="339" y="954"/>
                    <a:pt x="339" y="954"/>
                    <a:pt x="339" y="954"/>
                  </a:cubicBezTo>
                  <a:cubicBezTo>
                    <a:pt x="332" y="946"/>
                    <a:pt x="332" y="946"/>
                    <a:pt x="332" y="946"/>
                  </a:cubicBezTo>
                  <a:cubicBezTo>
                    <a:pt x="325" y="940"/>
                    <a:pt x="319" y="934"/>
                    <a:pt x="313" y="928"/>
                  </a:cubicBezTo>
                  <a:cubicBezTo>
                    <a:pt x="292" y="908"/>
                    <a:pt x="273" y="889"/>
                    <a:pt x="257" y="866"/>
                  </a:cubicBezTo>
                  <a:cubicBezTo>
                    <a:pt x="245" y="850"/>
                    <a:pt x="236" y="833"/>
                    <a:pt x="228" y="813"/>
                  </a:cubicBezTo>
                  <a:cubicBezTo>
                    <a:pt x="194" y="729"/>
                    <a:pt x="194" y="729"/>
                    <a:pt x="194" y="729"/>
                  </a:cubicBezTo>
                  <a:cubicBezTo>
                    <a:pt x="185" y="708"/>
                    <a:pt x="173" y="690"/>
                    <a:pt x="157" y="673"/>
                  </a:cubicBezTo>
                  <a:cubicBezTo>
                    <a:pt x="157" y="673"/>
                    <a:pt x="157" y="673"/>
                    <a:pt x="157" y="673"/>
                  </a:cubicBezTo>
                  <a:cubicBezTo>
                    <a:pt x="157" y="673"/>
                    <a:pt x="157" y="673"/>
                    <a:pt x="157" y="673"/>
                  </a:cubicBezTo>
                  <a:cubicBezTo>
                    <a:pt x="141" y="656"/>
                    <a:pt x="123" y="640"/>
                    <a:pt x="103" y="624"/>
                  </a:cubicBezTo>
                  <a:cubicBezTo>
                    <a:pt x="102" y="624"/>
                    <a:pt x="102" y="624"/>
                    <a:pt x="102" y="624"/>
                  </a:cubicBezTo>
                  <a:cubicBezTo>
                    <a:pt x="95" y="618"/>
                    <a:pt x="95" y="618"/>
                    <a:pt x="95" y="618"/>
                  </a:cubicBezTo>
                  <a:cubicBezTo>
                    <a:pt x="93" y="617"/>
                    <a:pt x="93" y="617"/>
                    <a:pt x="93" y="617"/>
                  </a:cubicBezTo>
                  <a:cubicBezTo>
                    <a:pt x="94" y="617"/>
                    <a:pt x="94" y="617"/>
                    <a:pt x="94" y="617"/>
                  </a:cubicBezTo>
                  <a:cubicBezTo>
                    <a:pt x="90" y="614"/>
                    <a:pt x="90" y="614"/>
                    <a:pt x="90" y="614"/>
                  </a:cubicBezTo>
                  <a:cubicBezTo>
                    <a:pt x="60" y="590"/>
                    <a:pt x="30" y="566"/>
                    <a:pt x="0" y="542"/>
                  </a:cubicBezTo>
                  <a:cubicBezTo>
                    <a:pt x="366" y="49"/>
                    <a:pt x="366" y="49"/>
                    <a:pt x="366" y="49"/>
                  </a:cubicBezTo>
                  <a:cubicBezTo>
                    <a:pt x="377" y="33"/>
                    <a:pt x="387" y="17"/>
                    <a:pt x="394" y="0"/>
                  </a:cubicBezTo>
                  <a:close/>
                  <a:moveTo>
                    <a:pt x="1037" y="68"/>
                  </a:moveTo>
                  <a:cubicBezTo>
                    <a:pt x="1011" y="86"/>
                    <a:pt x="1011" y="86"/>
                    <a:pt x="1011" y="86"/>
                  </a:cubicBezTo>
                  <a:cubicBezTo>
                    <a:pt x="987" y="102"/>
                    <a:pt x="965" y="117"/>
                    <a:pt x="937" y="115"/>
                  </a:cubicBezTo>
                  <a:cubicBezTo>
                    <a:pt x="643" y="94"/>
                    <a:pt x="643" y="94"/>
                    <a:pt x="643" y="94"/>
                  </a:cubicBezTo>
                  <a:cubicBezTo>
                    <a:pt x="588" y="90"/>
                    <a:pt x="541" y="114"/>
                    <a:pt x="496" y="152"/>
                  </a:cubicBezTo>
                  <a:cubicBezTo>
                    <a:pt x="300" y="318"/>
                    <a:pt x="300" y="318"/>
                    <a:pt x="300" y="318"/>
                  </a:cubicBezTo>
                  <a:cubicBezTo>
                    <a:pt x="271" y="342"/>
                    <a:pt x="259" y="394"/>
                    <a:pt x="287" y="422"/>
                  </a:cubicBezTo>
                  <a:cubicBezTo>
                    <a:pt x="392" y="528"/>
                    <a:pt x="522" y="534"/>
                    <a:pt x="609" y="460"/>
                  </a:cubicBezTo>
                  <a:cubicBezTo>
                    <a:pt x="691" y="391"/>
                    <a:pt x="691" y="391"/>
                    <a:pt x="691" y="391"/>
                  </a:cubicBezTo>
                  <a:cubicBezTo>
                    <a:pt x="749" y="458"/>
                    <a:pt x="847" y="482"/>
                    <a:pt x="949" y="458"/>
                  </a:cubicBezTo>
                  <a:cubicBezTo>
                    <a:pt x="1009" y="486"/>
                    <a:pt x="1109" y="738"/>
                    <a:pt x="1276" y="682"/>
                  </a:cubicBezTo>
                  <a:cubicBezTo>
                    <a:pt x="1280" y="648"/>
                    <a:pt x="1281" y="588"/>
                    <a:pt x="1294" y="578"/>
                  </a:cubicBezTo>
                  <a:cubicBezTo>
                    <a:pt x="1369" y="516"/>
                    <a:pt x="1369" y="516"/>
                    <a:pt x="1369" y="516"/>
                  </a:cubicBezTo>
                  <a:lnTo>
                    <a:pt x="1037" y="68"/>
                  </a:lnTo>
                  <a:close/>
                  <a:moveTo>
                    <a:pt x="531" y="1250"/>
                  </a:moveTo>
                  <a:cubicBezTo>
                    <a:pt x="521" y="1251"/>
                    <a:pt x="511" y="1251"/>
                    <a:pt x="501" y="1251"/>
                  </a:cubicBezTo>
                  <a:cubicBezTo>
                    <a:pt x="443" y="1250"/>
                    <a:pt x="385" y="1228"/>
                    <a:pt x="343" y="1187"/>
                  </a:cubicBezTo>
                  <a:cubicBezTo>
                    <a:pt x="81" y="926"/>
                    <a:pt x="81" y="926"/>
                    <a:pt x="81" y="926"/>
                  </a:cubicBezTo>
                  <a:cubicBezTo>
                    <a:pt x="33" y="878"/>
                    <a:pt x="9" y="829"/>
                    <a:pt x="9" y="778"/>
                  </a:cubicBezTo>
                  <a:cubicBezTo>
                    <a:pt x="9" y="744"/>
                    <a:pt x="20" y="710"/>
                    <a:pt x="41" y="677"/>
                  </a:cubicBezTo>
                  <a:cubicBezTo>
                    <a:pt x="49" y="684"/>
                    <a:pt x="42" y="678"/>
                    <a:pt x="46" y="681"/>
                  </a:cubicBezTo>
                  <a:cubicBezTo>
                    <a:pt x="75" y="704"/>
                    <a:pt x="109" y="730"/>
                    <a:pt x="120" y="758"/>
                  </a:cubicBezTo>
                  <a:cubicBezTo>
                    <a:pt x="154" y="843"/>
                    <a:pt x="154" y="843"/>
                    <a:pt x="154" y="843"/>
                  </a:cubicBezTo>
                  <a:cubicBezTo>
                    <a:pt x="183" y="915"/>
                    <a:pt x="227" y="957"/>
                    <a:pt x="277" y="1004"/>
                  </a:cubicBezTo>
                  <a:lnTo>
                    <a:pt x="531" y="125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0" name="Freeform 22">
              <a:extLst>
                <a:ext uri="{FF2B5EF4-FFF2-40B4-BE49-F238E27FC236}">
                  <a16:creationId xmlns:a16="http://schemas.microsoft.com/office/drawing/2014/main" id="{98E2A48F-3AE9-43F2-92B0-0866B15C6E06}"/>
                </a:ext>
              </a:extLst>
            </p:cNvPr>
            <p:cNvSpPr>
              <a:spLocks noEditPoints="1"/>
            </p:cNvSpPr>
            <p:nvPr/>
          </p:nvSpPr>
          <p:spPr bwMode="auto">
            <a:xfrm>
              <a:off x="246" y="266"/>
              <a:ext cx="5270" cy="2204"/>
            </a:xfrm>
            <a:custGeom>
              <a:avLst/>
              <a:gdLst>
                <a:gd name="T0" fmla="*/ 0 w 2231"/>
                <a:gd name="T1" fmla="*/ 794 h 933"/>
                <a:gd name="T2" fmla="*/ 91 w 2231"/>
                <a:gd name="T3" fmla="*/ 862 h 933"/>
                <a:gd name="T4" fmla="*/ 359 w 2231"/>
                <a:gd name="T5" fmla="*/ 822 h 933"/>
                <a:gd name="T6" fmla="*/ 720 w 2231"/>
                <a:gd name="T7" fmla="*/ 335 h 933"/>
                <a:gd name="T8" fmla="*/ 680 w 2231"/>
                <a:gd name="T9" fmla="*/ 68 h 933"/>
                <a:gd name="T10" fmla="*/ 589 w 2231"/>
                <a:gd name="T11" fmla="*/ 0 h 933"/>
                <a:gd name="T12" fmla="*/ 0 w 2231"/>
                <a:gd name="T13" fmla="*/ 794 h 933"/>
                <a:gd name="T14" fmla="*/ 2231 w 2231"/>
                <a:gd name="T15" fmla="*/ 802 h 933"/>
                <a:gd name="T16" fmla="*/ 2139 w 2231"/>
                <a:gd name="T17" fmla="*/ 870 h 933"/>
                <a:gd name="T18" fmla="*/ 1872 w 2231"/>
                <a:gd name="T19" fmla="*/ 830 h 933"/>
                <a:gd name="T20" fmla="*/ 1511 w 2231"/>
                <a:gd name="T21" fmla="*/ 344 h 933"/>
                <a:gd name="T22" fmla="*/ 1551 w 2231"/>
                <a:gd name="T23" fmla="*/ 76 h 933"/>
                <a:gd name="T24" fmla="*/ 1642 w 2231"/>
                <a:gd name="T25" fmla="*/ 8 h 933"/>
                <a:gd name="T26" fmla="*/ 2231 w 2231"/>
                <a:gd name="T27" fmla="*/ 80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1" h="933">
                  <a:moveTo>
                    <a:pt x="0" y="794"/>
                  </a:moveTo>
                  <a:cubicBezTo>
                    <a:pt x="91" y="862"/>
                    <a:pt x="91" y="862"/>
                    <a:pt x="91" y="862"/>
                  </a:cubicBezTo>
                  <a:cubicBezTo>
                    <a:pt x="176" y="925"/>
                    <a:pt x="296" y="907"/>
                    <a:pt x="359" y="822"/>
                  </a:cubicBezTo>
                  <a:cubicBezTo>
                    <a:pt x="720" y="335"/>
                    <a:pt x="720" y="335"/>
                    <a:pt x="720" y="335"/>
                  </a:cubicBezTo>
                  <a:cubicBezTo>
                    <a:pt x="783" y="250"/>
                    <a:pt x="765" y="130"/>
                    <a:pt x="680" y="68"/>
                  </a:cubicBezTo>
                  <a:cubicBezTo>
                    <a:pt x="589" y="0"/>
                    <a:pt x="589" y="0"/>
                    <a:pt x="589" y="0"/>
                  </a:cubicBezTo>
                  <a:lnTo>
                    <a:pt x="0" y="794"/>
                  </a:lnTo>
                  <a:close/>
                  <a:moveTo>
                    <a:pt x="2231" y="802"/>
                  </a:moveTo>
                  <a:cubicBezTo>
                    <a:pt x="2139" y="870"/>
                    <a:pt x="2139" y="870"/>
                    <a:pt x="2139" y="870"/>
                  </a:cubicBezTo>
                  <a:cubicBezTo>
                    <a:pt x="2055" y="933"/>
                    <a:pt x="1935" y="915"/>
                    <a:pt x="1872" y="830"/>
                  </a:cubicBezTo>
                  <a:cubicBezTo>
                    <a:pt x="1511" y="344"/>
                    <a:pt x="1511" y="344"/>
                    <a:pt x="1511" y="344"/>
                  </a:cubicBezTo>
                  <a:cubicBezTo>
                    <a:pt x="1448" y="259"/>
                    <a:pt x="1466" y="139"/>
                    <a:pt x="1551" y="76"/>
                  </a:cubicBezTo>
                  <a:cubicBezTo>
                    <a:pt x="1642" y="8"/>
                    <a:pt x="1642" y="8"/>
                    <a:pt x="1642" y="8"/>
                  </a:cubicBezTo>
                  <a:lnTo>
                    <a:pt x="2231" y="802"/>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
        <p:nvSpPr>
          <p:cNvPr id="21" name="Freeform 21">
            <a:extLst>
              <a:ext uri="{FF2B5EF4-FFF2-40B4-BE49-F238E27FC236}">
                <a16:creationId xmlns:a16="http://schemas.microsoft.com/office/drawing/2014/main" id="{69993E18-6F11-4BAD-B02F-7BDBAB282C46}"/>
              </a:ext>
            </a:extLst>
          </p:cNvPr>
          <p:cNvSpPr>
            <a:spLocks noChangeAspect="1" noEditPoints="1"/>
          </p:cNvSpPr>
          <p:nvPr>
            <p:custDataLst>
              <p:tags r:id="rId2"/>
            </p:custDataLst>
          </p:nvPr>
        </p:nvSpPr>
        <p:spPr bwMode="auto">
          <a:xfrm>
            <a:off x="5238589" y="3126578"/>
            <a:ext cx="687485" cy="699654"/>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000"/>
          </a:p>
        </p:txBody>
      </p:sp>
      <p:sp>
        <p:nvSpPr>
          <p:cNvPr id="22" name="Freeform 6">
            <a:extLst>
              <a:ext uri="{FF2B5EF4-FFF2-40B4-BE49-F238E27FC236}">
                <a16:creationId xmlns:a16="http://schemas.microsoft.com/office/drawing/2014/main" id="{DED77815-A980-4D4C-8B77-020F7A18F591}"/>
              </a:ext>
            </a:extLst>
          </p:cNvPr>
          <p:cNvSpPr>
            <a:spLocks noChangeAspect="1" noEditPoints="1"/>
          </p:cNvSpPr>
          <p:nvPr>
            <p:custDataLst>
              <p:tags r:id="rId3"/>
            </p:custDataLst>
          </p:nvPr>
        </p:nvSpPr>
        <p:spPr bwMode="auto">
          <a:xfrm>
            <a:off x="9109000" y="3203122"/>
            <a:ext cx="1014668" cy="546566"/>
          </a:xfrm>
          <a:custGeom>
            <a:avLst/>
            <a:gdLst>
              <a:gd name="T0" fmla="*/ 4914 w 4914"/>
              <a:gd name="T1" fmla="*/ 0 h 2647"/>
              <a:gd name="T2" fmla="*/ 4914 w 4914"/>
              <a:gd name="T3" fmla="*/ 2647 h 2647"/>
              <a:gd name="T4" fmla="*/ 0 w 4914"/>
              <a:gd name="T5" fmla="*/ 2647 h 2647"/>
              <a:gd name="T6" fmla="*/ 0 w 4914"/>
              <a:gd name="T7" fmla="*/ 0 h 2647"/>
              <a:gd name="T8" fmla="*/ 4914 w 4914"/>
              <a:gd name="T9" fmla="*/ 0 h 2647"/>
              <a:gd name="T10" fmla="*/ 2920 w 4914"/>
              <a:gd name="T11" fmla="*/ 511 h 2647"/>
              <a:gd name="T12" fmla="*/ 2750 w 4914"/>
              <a:gd name="T13" fmla="*/ 435 h 2647"/>
              <a:gd name="T14" fmla="*/ 1994 w 4914"/>
              <a:gd name="T15" fmla="*/ 2136 h 2647"/>
              <a:gd name="T16" fmla="*/ 2164 w 4914"/>
              <a:gd name="T17" fmla="*/ 2212 h 2647"/>
              <a:gd name="T18" fmla="*/ 2920 w 4914"/>
              <a:gd name="T19" fmla="*/ 511 h 2647"/>
              <a:gd name="T20" fmla="*/ 3421 w 4914"/>
              <a:gd name="T21" fmla="*/ 381 h 2647"/>
              <a:gd name="T22" fmla="*/ 3288 w 4914"/>
              <a:gd name="T23" fmla="*/ 513 h 2647"/>
              <a:gd name="T24" fmla="*/ 4073 w 4914"/>
              <a:gd name="T25" fmla="*/ 1298 h 2647"/>
              <a:gd name="T26" fmla="*/ 3288 w 4914"/>
              <a:gd name="T27" fmla="*/ 2082 h 2647"/>
              <a:gd name="T28" fmla="*/ 3421 w 4914"/>
              <a:gd name="T29" fmla="*/ 2214 h 2647"/>
              <a:gd name="T30" fmla="*/ 4337 w 4914"/>
              <a:gd name="T31" fmla="*/ 1298 h 2647"/>
              <a:gd name="T32" fmla="*/ 3421 w 4914"/>
              <a:gd name="T33" fmla="*/ 381 h 2647"/>
              <a:gd name="T34" fmla="*/ 1493 w 4914"/>
              <a:gd name="T35" fmla="*/ 2214 h 2647"/>
              <a:gd name="T36" fmla="*/ 1626 w 4914"/>
              <a:gd name="T37" fmla="*/ 2082 h 2647"/>
              <a:gd name="T38" fmla="*/ 841 w 4914"/>
              <a:gd name="T39" fmla="*/ 1298 h 2647"/>
              <a:gd name="T40" fmla="*/ 1626 w 4914"/>
              <a:gd name="T41" fmla="*/ 513 h 2647"/>
              <a:gd name="T42" fmla="*/ 1493 w 4914"/>
              <a:gd name="T43" fmla="*/ 381 h 2647"/>
              <a:gd name="T44" fmla="*/ 577 w 4914"/>
              <a:gd name="T45" fmla="*/ 1298 h 2647"/>
              <a:gd name="T46" fmla="*/ 1493 w 4914"/>
              <a:gd name="T47" fmla="*/ 2214 h 2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14" h="2647">
                <a:moveTo>
                  <a:pt x="4914" y="0"/>
                </a:moveTo>
                <a:lnTo>
                  <a:pt x="4914" y="2647"/>
                </a:lnTo>
                <a:lnTo>
                  <a:pt x="0" y="2647"/>
                </a:lnTo>
                <a:lnTo>
                  <a:pt x="0" y="0"/>
                </a:lnTo>
                <a:lnTo>
                  <a:pt x="4914" y="0"/>
                </a:lnTo>
                <a:close/>
                <a:moveTo>
                  <a:pt x="2920" y="511"/>
                </a:moveTo>
                <a:lnTo>
                  <a:pt x="2750" y="435"/>
                </a:lnTo>
                <a:lnTo>
                  <a:pt x="1994" y="2136"/>
                </a:lnTo>
                <a:lnTo>
                  <a:pt x="2164" y="2212"/>
                </a:lnTo>
                <a:lnTo>
                  <a:pt x="2920" y="511"/>
                </a:lnTo>
                <a:close/>
                <a:moveTo>
                  <a:pt x="3421" y="381"/>
                </a:moveTo>
                <a:lnTo>
                  <a:pt x="3288" y="513"/>
                </a:lnTo>
                <a:lnTo>
                  <a:pt x="4073" y="1298"/>
                </a:lnTo>
                <a:lnTo>
                  <a:pt x="3288" y="2082"/>
                </a:lnTo>
                <a:lnTo>
                  <a:pt x="3421" y="2214"/>
                </a:lnTo>
                <a:lnTo>
                  <a:pt x="4337" y="1298"/>
                </a:lnTo>
                <a:lnTo>
                  <a:pt x="3421" y="381"/>
                </a:lnTo>
                <a:close/>
                <a:moveTo>
                  <a:pt x="1493" y="2214"/>
                </a:moveTo>
                <a:lnTo>
                  <a:pt x="1626" y="2082"/>
                </a:lnTo>
                <a:lnTo>
                  <a:pt x="841" y="1298"/>
                </a:lnTo>
                <a:lnTo>
                  <a:pt x="1626" y="513"/>
                </a:lnTo>
                <a:lnTo>
                  <a:pt x="1493" y="381"/>
                </a:lnTo>
                <a:lnTo>
                  <a:pt x="577" y="1298"/>
                </a:lnTo>
                <a:lnTo>
                  <a:pt x="1493" y="2214"/>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000"/>
          </a:p>
        </p:txBody>
      </p:sp>
      <p:sp>
        <p:nvSpPr>
          <p:cNvPr id="3" name="TextBox 2">
            <a:extLst>
              <a:ext uri="{FF2B5EF4-FFF2-40B4-BE49-F238E27FC236}">
                <a16:creationId xmlns:a16="http://schemas.microsoft.com/office/drawing/2014/main" id="{447C0E3F-ABA2-F542-AF6A-24DC506A5997}"/>
              </a:ext>
            </a:extLst>
          </p:cNvPr>
          <p:cNvSpPr txBox="1"/>
          <p:nvPr/>
        </p:nvSpPr>
        <p:spPr>
          <a:xfrm>
            <a:off x="7156174" y="2683565"/>
            <a:ext cx="4830417" cy="337930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5725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018083" cy="646331"/>
          </a:xfrm>
          <a:prstGeom prst="rect">
            <a:avLst/>
          </a:prstGeom>
          <a:noFill/>
        </p:spPr>
        <p:txBody>
          <a:bodyPr wrap="square" rtlCol="0">
            <a:spAutoFit/>
          </a:bodyPr>
          <a:lstStyle/>
          <a:p>
            <a:r>
              <a:rPr lang="en-US" sz="3600" dirty="0" err="1">
                <a:solidFill>
                  <a:srgbClr val="F05F22"/>
                </a:solidFill>
                <a:latin typeface="Arial" panose="020B0604020202020204" pitchFamily="34" charset="0"/>
                <a:cs typeface="Arial" panose="020B0604020202020204" pitchFamily="34" charset="0"/>
              </a:rPr>
              <a:t>Explainability</a:t>
            </a:r>
            <a:endParaRPr lang="en-US" sz="3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F9F0F7C-A69F-4AEF-9948-942140DCB56A}"/>
              </a:ext>
            </a:extLst>
          </p:cNvPr>
          <p:cNvSpPr/>
          <p:nvPr/>
        </p:nvSpPr>
        <p:spPr>
          <a:xfrm>
            <a:off x="521875" y="1418851"/>
            <a:ext cx="11018083" cy="1077218"/>
          </a:xfrm>
          <a:prstGeom prst="rect">
            <a:avLst/>
          </a:prstGeom>
          <a:solidFill>
            <a:schemeClr val="bg1">
              <a:lumMod val="95000"/>
            </a:schemeClr>
          </a:solidFill>
        </p:spPr>
        <p:txBody>
          <a:bodyPr wrap="square">
            <a:spAutoFit/>
          </a:bodyPr>
          <a:lstStyle/>
          <a:p>
            <a:pPr algn="ctr" defTabSz="306187"/>
            <a:r>
              <a:rPr lang="en-US" sz="3200" dirty="0">
                <a:latin typeface="Arial" pitchFamily="34"/>
              </a:rPr>
              <a:t>Making the rationale behind predictions </a:t>
            </a:r>
            <a:br>
              <a:rPr lang="en-US" sz="3200" dirty="0">
                <a:latin typeface="Arial" pitchFamily="34"/>
              </a:rPr>
            </a:br>
            <a:r>
              <a:rPr lang="en-US" sz="3200" dirty="0">
                <a:latin typeface="Arial" pitchFamily="34"/>
              </a:rPr>
              <a:t>understandable to humans</a:t>
            </a:r>
          </a:p>
        </p:txBody>
      </p:sp>
      <p:graphicFrame>
        <p:nvGraphicFramePr>
          <p:cNvPr id="11" name="Table 15">
            <a:extLst>
              <a:ext uri="{FF2B5EF4-FFF2-40B4-BE49-F238E27FC236}">
                <a16:creationId xmlns:a16="http://schemas.microsoft.com/office/drawing/2014/main" id="{FF121382-5D52-48B9-930A-3B4A0B06125D}"/>
              </a:ext>
            </a:extLst>
          </p:cNvPr>
          <p:cNvGraphicFramePr>
            <a:graphicFrameLocks noGrp="1"/>
          </p:cNvGraphicFramePr>
          <p:nvPr/>
        </p:nvGraphicFramePr>
        <p:xfrm>
          <a:off x="163503" y="3904365"/>
          <a:ext cx="11376456" cy="1676400"/>
        </p:xfrm>
        <a:graphic>
          <a:graphicData uri="http://schemas.openxmlformats.org/drawingml/2006/table">
            <a:tbl>
              <a:tblPr firstRow="1" bandRow="1">
                <a:tableStyleId>{5C22544A-7EE6-4342-B048-85BDC9FD1C3A}</a:tableStyleId>
              </a:tblPr>
              <a:tblGrid>
                <a:gridCol w="3403318">
                  <a:extLst>
                    <a:ext uri="{9D8B030D-6E8A-4147-A177-3AD203B41FA5}">
                      <a16:colId xmlns:a16="http://schemas.microsoft.com/office/drawing/2014/main" val="880210474"/>
                    </a:ext>
                  </a:extLst>
                </a:gridCol>
                <a:gridCol w="3413953">
                  <a:extLst>
                    <a:ext uri="{9D8B030D-6E8A-4147-A177-3AD203B41FA5}">
                      <a16:colId xmlns:a16="http://schemas.microsoft.com/office/drawing/2014/main" val="1833887023"/>
                    </a:ext>
                  </a:extLst>
                </a:gridCol>
                <a:gridCol w="4559185">
                  <a:extLst>
                    <a:ext uri="{9D8B030D-6E8A-4147-A177-3AD203B41FA5}">
                      <a16:colId xmlns:a16="http://schemas.microsoft.com/office/drawing/2014/main" val="250343724"/>
                    </a:ext>
                  </a:extLst>
                </a:gridCol>
              </a:tblGrid>
              <a:tr h="370840">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Trust</a:t>
                      </a:r>
                      <a:br>
                        <a:rPr kumimoji="0" lang="en-US" sz="1400" b="1" i="0" u="none" strike="noStrike" kern="1200" cap="none" spc="0" normalizeH="0" baseline="0" noProof="0" dirty="0">
                          <a:ln>
                            <a:noFill/>
                          </a:ln>
                          <a:solidFill>
                            <a:prstClr val="black"/>
                          </a:solidFill>
                          <a:effectLst/>
                          <a:uLnTx/>
                          <a:uFillTx/>
                          <a:latin typeface="Arial" pitchFamily="34"/>
                          <a:ea typeface="+mn-ea"/>
                          <a:cs typeface="+mn-cs"/>
                        </a:rPr>
                      </a:b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People must understand model’s decision process to be confident to make and defend decisions.</a:t>
                      </a:r>
                    </a:p>
                    <a:p>
                      <a:pPr algn="ctr"/>
                      <a:endParaRPr lang="en-US" sz="900" dirty="0"/>
                    </a:p>
                  </a:txBody>
                  <a:tcPr>
                    <a:noFill/>
                  </a:tcPr>
                </a:tc>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Insight &amp; Learning</a:t>
                      </a:r>
                      <a:r>
                        <a:rPr kumimoji="0" lang="en-US" sz="2000" b="0" i="0" u="none" strike="noStrike" kern="1200" cap="none" spc="0" normalizeH="0" baseline="0" noProof="0" dirty="0">
                          <a:ln>
                            <a:noFill/>
                          </a:ln>
                          <a:solidFill>
                            <a:srgbClr val="F05F22"/>
                          </a:solidFill>
                          <a:effectLst/>
                          <a:uLnTx/>
                          <a:uFillTx/>
                          <a:latin typeface="Arial" pitchFamily="34"/>
                          <a:ea typeface="+mn-ea"/>
                          <a:cs typeface="+mn-cs"/>
                        </a:rPr>
                        <a:t> </a:t>
                      </a:r>
                      <a:br>
                        <a:rPr kumimoji="0" lang="en-US" sz="1800" b="0" i="0" u="none" strike="noStrike" kern="1200" cap="none" spc="0" normalizeH="0" baseline="0" noProof="0" dirty="0">
                          <a:ln>
                            <a:noFill/>
                          </a:ln>
                          <a:solidFill>
                            <a:srgbClr val="F05F22"/>
                          </a:solidFill>
                          <a:effectLst/>
                          <a:uLnTx/>
                          <a:uFillTx/>
                          <a:latin typeface="Arial" pitchFamily="34"/>
                          <a:ea typeface="+mn-ea"/>
                          <a:cs typeface="+mn-cs"/>
                        </a:rPr>
                      </a:b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We often have intuition or rules-of-thumb about how things work.  An explainable model helps update our mental model.</a:t>
                      </a:r>
                    </a:p>
                  </a:txBody>
                  <a:tcPr>
                    <a:noFill/>
                  </a:tcPr>
                </a:tc>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Debuggability</a:t>
                      </a:r>
                      <a:endParaRPr kumimoji="0" lang="en-US" sz="1400" b="1" i="0" u="none" strike="noStrike" kern="1200" cap="none" spc="0" normalizeH="0" baseline="0" noProof="0" dirty="0">
                        <a:ln>
                          <a:noFill/>
                        </a:ln>
                        <a:solidFill>
                          <a:prstClr val="black"/>
                        </a:solidFill>
                        <a:effectLst/>
                        <a:uLnTx/>
                        <a:uFillTx/>
                        <a:latin typeface="Arial" pitchFamily="34"/>
                        <a:ea typeface="+mn-ea"/>
                        <a:cs typeface="+mn-cs"/>
                      </a:endParaRPr>
                    </a:p>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Occasionally, model may produce a result that is clearly wrong. By following model’s reasoning, we can evaluate improvements or potential additions to our inputs. </a:t>
                      </a:r>
                    </a:p>
                    <a:p>
                      <a:pPr algn="ctr"/>
                      <a:endParaRPr lang="en-US" sz="100" dirty="0"/>
                    </a:p>
                  </a:txBody>
                  <a:tcPr>
                    <a:noFill/>
                  </a:tcPr>
                </a:tc>
                <a:extLst>
                  <a:ext uri="{0D108BD9-81ED-4DB2-BD59-A6C34878D82A}">
                    <a16:rowId xmlns:a16="http://schemas.microsoft.com/office/drawing/2014/main" val="2965339076"/>
                  </a:ext>
                </a:extLst>
              </a:tr>
            </a:tbl>
          </a:graphicData>
        </a:graphic>
      </p:graphicFrame>
      <p:grpSp>
        <p:nvGrpSpPr>
          <p:cNvPr id="18" name="Group 20">
            <a:extLst>
              <a:ext uri="{FF2B5EF4-FFF2-40B4-BE49-F238E27FC236}">
                <a16:creationId xmlns:a16="http://schemas.microsoft.com/office/drawing/2014/main" id="{C3FC9676-B4CE-421A-ACC6-B7CDF20ECC59}"/>
              </a:ext>
            </a:extLst>
          </p:cNvPr>
          <p:cNvGrpSpPr>
            <a:grpSpLocks noChangeAspect="1"/>
          </p:cNvGrpSpPr>
          <p:nvPr>
            <p:custDataLst>
              <p:tags r:id="rId1"/>
            </p:custDataLst>
          </p:nvPr>
        </p:nvGrpSpPr>
        <p:grpSpPr bwMode="auto">
          <a:xfrm>
            <a:off x="1649851" y="3126091"/>
            <a:ext cx="963636" cy="700141"/>
            <a:chOff x="246" y="266"/>
            <a:chExt cx="5270" cy="3829"/>
          </a:xfrm>
          <a:solidFill>
            <a:schemeClr val="tx1">
              <a:lumMod val="65000"/>
              <a:lumOff val="35000"/>
            </a:schemeClr>
          </a:solidFill>
        </p:grpSpPr>
        <p:sp>
          <p:nvSpPr>
            <p:cNvPr id="19" name="Freeform 21">
              <a:extLst>
                <a:ext uri="{FF2B5EF4-FFF2-40B4-BE49-F238E27FC236}">
                  <a16:creationId xmlns:a16="http://schemas.microsoft.com/office/drawing/2014/main" id="{FFD2A7A5-893F-4EF7-BE71-B7A6125586BE}"/>
                </a:ext>
              </a:extLst>
            </p:cNvPr>
            <p:cNvSpPr>
              <a:spLocks noEditPoints="1"/>
            </p:cNvSpPr>
            <p:nvPr/>
          </p:nvSpPr>
          <p:spPr bwMode="auto">
            <a:xfrm>
              <a:off x="1234" y="1055"/>
              <a:ext cx="3233" cy="3040"/>
            </a:xfrm>
            <a:custGeom>
              <a:avLst/>
              <a:gdLst>
                <a:gd name="T0" fmla="*/ 464 w 1369"/>
                <a:gd name="T1" fmla="*/ 54 h 1287"/>
                <a:gd name="T2" fmla="*/ 444 w 1369"/>
                <a:gd name="T3" fmla="*/ 91 h 1287"/>
                <a:gd name="T4" fmla="*/ 230 w 1369"/>
                <a:gd name="T5" fmla="*/ 479 h 1287"/>
                <a:gd name="T6" fmla="*/ 691 w 1369"/>
                <a:gd name="T7" fmla="*/ 496 h 1287"/>
                <a:gd name="T8" fmla="*/ 947 w 1369"/>
                <a:gd name="T9" fmla="*/ 572 h 1287"/>
                <a:gd name="T10" fmla="*/ 1164 w 1369"/>
                <a:gd name="T11" fmla="*/ 761 h 1287"/>
                <a:gd name="T12" fmla="*/ 1350 w 1369"/>
                <a:gd name="T13" fmla="*/ 742 h 1287"/>
                <a:gd name="T14" fmla="*/ 1359 w 1369"/>
                <a:gd name="T15" fmla="*/ 795 h 1287"/>
                <a:gd name="T16" fmla="*/ 961 w 1369"/>
                <a:gd name="T17" fmla="*/ 1219 h 1287"/>
                <a:gd name="T18" fmla="*/ 620 w 1369"/>
                <a:gd name="T19" fmla="*/ 1222 h 1287"/>
                <a:gd name="T20" fmla="*/ 415 w 1369"/>
                <a:gd name="T21" fmla="*/ 1027 h 1287"/>
                <a:gd name="T22" fmla="*/ 340 w 1369"/>
                <a:gd name="T23" fmla="*/ 954 h 1287"/>
                <a:gd name="T24" fmla="*/ 332 w 1369"/>
                <a:gd name="T25" fmla="*/ 946 h 1287"/>
                <a:gd name="T26" fmla="*/ 257 w 1369"/>
                <a:gd name="T27" fmla="*/ 866 h 1287"/>
                <a:gd name="T28" fmla="*/ 194 w 1369"/>
                <a:gd name="T29" fmla="*/ 729 h 1287"/>
                <a:gd name="T30" fmla="*/ 157 w 1369"/>
                <a:gd name="T31" fmla="*/ 673 h 1287"/>
                <a:gd name="T32" fmla="*/ 103 w 1369"/>
                <a:gd name="T33" fmla="*/ 624 h 1287"/>
                <a:gd name="T34" fmla="*/ 95 w 1369"/>
                <a:gd name="T35" fmla="*/ 618 h 1287"/>
                <a:gd name="T36" fmla="*/ 94 w 1369"/>
                <a:gd name="T37" fmla="*/ 617 h 1287"/>
                <a:gd name="T38" fmla="*/ 0 w 1369"/>
                <a:gd name="T39" fmla="*/ 542 h 1287"/>
                <a:gd name="T40" fmla="*/ 394 w 1369"/>
                <a:gd name="T41" fmla="*/ 0 h 1287"/>
                <a:gd name="T42" fmla="*/ 1011 w 1369"/>
                <a:gd name="T43" fmla="*/ 86 h 1287"/>
                <a:gd name="T44" fmla="*/ 643 w 1369"/>
                <a:gd name="T45" fmla="*/ 94 h 1287"/>
                <a:gd name="T46" fmla="*/ 300 w 1369"/>
                <a:gd name="T47" fmla="*/ 318 h 1287"/>
                <a:gd name="T48" fmla="*/ 609 w 1369"/>
                <a:gd name="T49" fmla="*/ 460 h 1287"/>
                <a:gd name="T50" fmla="*/ 949 w 1369"/>
                <a:gd name="T51" fmla="*/ 458 h 1287"/>
                <a:gd name="T52" fmla="*/ 1294 w 1369"/>
                <a:gd name="T53" fmla="*/ 578 h 1287"/>
                <a:gd name="T54" fmla="*/ 1037 w 1369"/>
                <a:gd name="T55" fmla="*/ 68 h 1287"/>
                <a:gd name="T56" fmla="*/ 501 w 1369"/>
                <a:gd name="T57" fmla="*/ 1251 h 1287"/>
                <a:gd name="T58" fmla="*/ 81 w 1369"/>
                <a:gd name="T59" fmla="*/ 926 h 1287"/>
                <a:gd name="T60" fmla="*/ 41 w 1369"/>
                <a:gd name="T61" fmla="*/ 677 h 1287"/>
                <a:gd name="T62" fmla="*/ 120 w 1369"/>
                <a:gd name="T63" fmla="*/ 758 h 1287"/>
                <a:gd name="T64" fmla="*/ 277 w 1369"/>
                <a:gd name="T65" fmla="*/ 100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9" h="1287">
                  <a:moveTo>
                    <a:pt x="394" y="0"/>
                  </a:moveTo>
                  <a:cubicBezTo>
                    <a:pt x="464" y="54"/>
                    <a:pt x="464" y="54"/>
                    <a:pt x="464" y="54"/>
                  </a:cubicBezTo>
                  <a:cubicBezTo>
                    <a:pt x="464" y="54"/>
                    <a:pt x="487" y="55"/>
                    <a:pt x="491" y="56"/>
                  </a:cubicBezTo>
                  <a:cubicBezTo>
                    <a:pt x="475" y="66"/>
                    <a:pt x="459" y="78"/>
                    <a:pt x="444" y="91"/>
                  </a:cubicBezTo>
                  <a:cubicBezTo>
                    <a:pt x="248" y="257"/>
                    <a:pt x="248" y="257"/>
                    <a:pt x="248" y="257"/>
                  </a:cubicBezTo>
                  <a:cubicBezTo>
                    <a:pt x="185" y="311"/>
                    <a:pt x="168" y="416"/>
                    <a:pt x="230" y="479"/>
                  </a:cubicBezTo>
                  <a:cubicBezTo>
                    <a:pt x="348" y="597"/>
                    <a:pt x="526" y="635"/>
                    <a:pt x="661" y="522"/>
                  </a:cubicBezTo>
                  <a:cubicBezTo>
                    <a:pt x="691" y="496"/>
                    <a:pt x="691" y="496"/>
                    <a:pt x="691" y="496"/>
                  </a:cubicBezTo>
                  <a:cubicBezTo>
                    <a:pt x="759" y="540"/>
                    <a:pt x="843" y="554"/>
                    <a:pt x="925" y="544"/>
                  </a:cubicBezTo>
                  <a:cubicBezTo>
                    <a:pt x="933" y="554"/>
                    <a:pt x="942" y="566"/>
                    <a:pt x="947" y="572"/>
                  </a:cubicBezTo>
                  <a:cubicBezTo>
                    <a:pt x="970" y="602"/>
                    <a:pt x="992" y="633"/>
                    <a:pt x="1018" y="661"/>
                  </a:cubicBezTo>
                  <a:cubicBezTo>
                    <a:pt x="1058" y="704"/>
                    <a:pt x="1106" y="743"/>
                    <a:pt x="1164" y="761"/>
                  </a:cubicBezTo>
                  <a:cubicBezTo>
                    <a:pt x="1210" y="774"/>
                    <a:pt x="1256" y="773"/>
                    <a:pt x="1301" y="758"/>
                  </a:cubicBezTo>
                  <a:cubicBezTo>
                    <a:pt x="1350" y="742"/>
                    <a:pt x="1350" y="742"/>
                    <a:pt x="1350" y="742"/>
                  </a:cubicBezTo>
                  <a:cubicBezTo>
                    <a:pt x="1351" y="734"/>
                    <a:pt x="1351" y="734"/>
                    <a:pt x="1351" y="734"/>
                  </a:cubicBezTo>
                  <a:cubicBezTo>
                    <a:pt x="1356" y="753"/>
                    <a:pt x="1359" y="774"/>
                    <a:pt x="1359" y="795"/>
                  </a:cubicBezTo>
                  <a:cubicBezTo>
                    <a:pt x="1359" y="848"/>
                    <a:pt x="1342" y="908"/>
                    <a:pt x="1299" y="942"/>
                  </a:cubicBezTo>
                  <a:cubicBezTo>
                    <a:pt x="1186" y="1035"/>
                    <a:pt x="1073" y="1127"/>
                    <a:pt x="961" y="1219"/>
                  </a:cubicBezTo>
                  <a:cubicBezTo>
                    <a:pt x="878" y="1287"/>
                    <a:pt x="710" y="1287"/>
                    <a:pt x="620" y="1222"/>
                  </a:cubicBezTo>
                  <a:cubicBezTo>
                    <a:pt x="620" y="1222"/>
                    <a:pt x="620" y="1222"/>
                    <a:pt x="620" y="1222"/>
                  </a:cubicBezTo>
                  <a:cubicBezTo>
                    <a:pt x="613" y="1218"/>
                    <a:pt x="607" y="1212"/>
                    <a:pt x="601" y="1207"/>
                  </a:cubicBezTo>
                  <a:cubicBezTo>
                    <a:pt x="415" y="1027"/>
                    <a:pt x="415" y="1027"/>
                    <a:pt x="415" y="1027"/>
                  </a:cubicBezTo>
                  <a:cubicBezTo>
                    <a:pt x="340" y="954"/>
                    <a:pt x="340" y="954"/>
                    <a:pt x="340" y="954"/>
                  </a:cubicBezTo>
                  <a:cubicBezTo>
                    <a:pt x="340" y="954"/>
                    <a:pt x="340" y="954"/>
                    <a:pt x="340" y="954"/>
                  </a:cubicBezTo>
                  <a:cubicBezTo>
                    <a:pt x="339" y="954"/>
                    <a:pt x="339" y="954"/>
                    <a:pt x="339" y="954"/>
                  </a:cubicBezTo>
                  <a:cubicBezTo>
                    <a:pt x="332" y="946"/>
                    <a:pt x="332" y="946"/>
                    <a:pt x="332" y="946"/>
                  </a:cubicBezTo>
                  <a:cubicBezTo>
                    <a:pt x="325" y="940"/>
                    <a:pt x="319" y="934"/>
                    <a:pt x="313" y="928"/>
                  </a:cubicBezTo>
                  <a:cubicBezTo>
                    <a:pt x="292" y="908"/>
                    <a:pt x="273" y="889"/>
                    <a:pt x="257" y="866"/>
                  </a:cubicBezTo>
                  <a:cubicBezTo>
                    <a:pt x="245" y="850"/>
                    <a:pt x="236" y="833"/>
                    <a:pt x="228" y="813"/>
                  </a:cubicBezTo>
                  <a:cubicBezTo>
                    <a:pt x="194" y="729"/>
                    <a:pt x="194" y="729"/>
                    <a:pt x="194" y="729"/>
                  </a:cubicBezTo>
                  <a:cubicBezTo>
                    <a:pt x="185" y="708"/>
                    <a:pt x="173" y="690"/>
                    <a:pt x="157" y="673"/>
                  </a:cubicBezTo>
                  <a:cubicBezTo>
                    <a:pt x="157" y="673"/>
                    <a:pt x="157" y="673"/>
                    <a:pt x="157" y="673"/>
                  </a:cubicBezTo>
                  <a:cubicBezTo>
                    <a:pt x="157" y="673"/>
                    <a:pt x="157" y="673"/>
                    <a:pt x="157" y="673"/>
                  </a:cubicBezTo>
                  <a:cubicBezTo>
                    <a:pt x="141" y="656"/>
                    <a:pt x="123" y="640"/>
                    <a:pt x="103" y="624"/>
                  </a:cubicBezTo>
                  <a:cubicBezTo>
                    <a:pt x="102" y="624"/>
                    <a:pt x="102" y="624"/>
                    <a:pt x="102" y="624"/>
                  </a:cubicBezTo>
                  <a:cubicBezTo>
                    <a:pt x="95" y="618"/>
                    <a:pt x="95" y="618"/>
                    <a:pt x="95" y="618"/>
                  </a:cubicBezTo>
                  <a:cubicBezTo>
                    <a:pt x="93" y="617"/>
                    <a:pt x="93" y="617"/>
                    <a:pt x="93" y="617"/>
                  </a:cubicBezTo>
                  <a:cubicBezTo>
                    <a:pt x="94" y="617"/>
                    <a:pt x="94" y="617"/>
                    <a:pt x="94" y="617"/>
                  </a:cubicBezTo>
                  <a:cubicBezTo>
                    <a:pt x="90" y="614"/>
                    <a:pt x="90" y="614"/>
                    <a:pt x="90" y="614"/>
                  </a:cubicBezTo>
                  <a:cubicBezTo>
                    <a:pt x="60" y="590"/>
                    <a:pt x="30" y="566"/>
                    <a:pt x="0" y="542"/>
                  </a:cubicBezTo>
                  <a:cubicBezTo>
                    <a:pt x="366" y="49"/>
                    <a:pt x="366" y="49"/>
                    <a:pt x="366" y="49"/>
                  </a:cubicBezTo>
                  <a:cubicBezTo>
                    <a:pt x="377" y="33"/>
                    <a:pt x="387" y="17"/>
                    <a:pt x="394" y="0"/>
                  </a:cubicBezTo>
                  <a:close/>
                  <a:moveTo>
                    <a:pt x="1037" y="68"/>
                  </a:moveTo>
                  <a:cubicBezTo>
                    <a:pt x="1011" y="86"/>
                    <a:pt x="1011" y="86"/>
                    <a:pt x="1011" y="86"/>
                  </a:cubicBezTo>
                  <a:cubicBezTo>
                    <a:pt x="987" y="102"/>
                    <a:pt x="965" y="117"/>
                    <a:pt x="937" y="115"/>
                  </a:cubicBezTo>
                  <a:cubicBezTo>
                    <a:pt x="643" y="94"/>
                    <a:pt x="643" y="94"/>
                    <a:pt x="643" y="94"/>
                  </a:cubicBezTo>
                  <a:cubicBezTo>
                    <a:pt x="588" y="90"/>
                    <a:pt x="541" y="114"/>
                    <a:pt x="496" y="152"/>
                  </a:cubicBezTo>
                  <a:cubicBezTo>
                    <a:pt x="300" y="318"/>
                    <a:pt x="300" y="318"/>
                    <a:pt x="300" y="318"/>
                  </a:cubicBezTo>
                  <a:cubicBezTo>
                    <a:pt x="271" y="342"/>
                    <a:pt x="259" y="394"/>
                    <a:pt x="287" y="422"/>
                  </a:cubicBezTo>
                  <a:cubicBezTo>
                    <a:pt x="392" y="528"/>
                    <a:pt x="522" y="534"/>
                    <a:pt x="609" y="460"/>
                  </a:cubicBezTo>
                  <a:cubicBezTo>
                    <a:pt x="691" y="391"/>
                    <a:pt x="691" y="391"/>
                    <a:pt x="691" y="391"/>
                  </a:cubicBezTo>
                  <a:cubicBezTo>
                    <a:pt x="749" y="458"/>
                    <a:pt x="847" y="482"/>
                    <a:pt x="949" y="458"/>
                  </a:cubicBezTo>
                  <a:cubicBezTo>
                    <a:pt x="1009" y="486"/>
                    <a:pt x="1109" y="738"/>
                    <a:pt x="1276" y="682"/>
                  </a:cubicBezTo>
                  <a:cubicBezTo>
                    <a:pt x="1280" y="648"/>
                    <a:pt x="1281" y="588"/>
                    <a:pt x="1294" y="578"/>
                  </a:cubicBezTo>
                  <a:cubicBezTo>
                    <a:pt x="1369" y="516"/>
                    <a:pt x="1369" y="516"/>
                    <a:pt x="1369" y="516"/>
                  </a:cubicBezTo>
                  <a:lnTo>
                    <a:pt x="1037" y="68"/>
                  </a:lnTo>
                  <a:close/>
                  <a:moveTo>
                    <a:pt x="531" y="1250"/>
                  </a:moveTo>
                  <a:cubicBezTo>
                    <a:pt x="521" y="1251"/>
                    <a:pt x="511" y="1251"/>
                    <a:pt x="501" y="1251"/>
                  </a:cubicBezTo>
                  <a:cubicBezTo>
                    <a:pt x="443" y="1250"/>
                    <a:pt x="385" y="1228"/>
                    <a:pt x="343" y="1187"/>
                  </a:cubicBezTo>
                  <a:cubicBezTo>
                    <a:pt x="81" y="926"/>
                    <a:pt x="81" y="926"/>
                    <a:pt x="81" y="926"/>
                  </a:cubicBezTo>
                  <a:cubicBezTo>
                    <a:pt x="33" y="878"/>
                    <a:pt x="9" y="829"/>
                    <a:pt x="9" y="778"/>
                  </a:cubicBezTo>
                  <a:cubicBezTo>
                    <a:pt x="9" y="744"/>
                    <a:pt x="20" y="710"/>
                    <a:pt x="41" y="677"/>
                  </a:cubicBezTo>
                  <a:cubicBezTo>
                    <a:pt x="49" y="684"/>
                    <a:pt x="42" y="678"/>
                    <a:pt x="46" y="681"/>
                  </a:cubicBezTo>
                  <a:cubicBezTo>
                    <a:pt x="75" y="704"/>
                    <a:pt x="109" y="730"/>
                    <a:pt x="120" y="758"/>
                  </a:cubicBezTo>
                  <a:cubicBezTo>
                    <a:pt x="154" y="843"/>
                    <a:pt x="154" y="843"/>
                    <a:pt x="154" y="843"/>
                  </a:cubicBezTo>
                  <a:cubicBezTo>
                    <a:pt x="183" y="915"/>
                    <a:pt x="227" y="957"/>
                    <a:pt x="277" y="1004"/>
                  </a:cubicBezTo>
                  <a:lnTo>
                    <a:pt x="531" y="125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0" name="Freeform 22">
              <a:extLst>
                <a:ext uri="{FF2B5EF4-FFF2-40B4-BE49-F238E27FC236}">
                  <a16:creationId xmlns:a16="http://schemas.microsoft.com/office/drawing/2014/main" id="{98E2A48F-3AE9-43F2-92B0-0866B15C6E06}"/>
                </a:ext>
              </a:extLst>
            </p:cNvPr>
            <p:cNvSpPr>
              <a:spLocks noEditPoints="1"/>
            </p:cNvSpPr>
            <p:nvPr/>
          </p:nvSpPr>
          <p:spPr bwMode="auto">
            <a:xfrm>
              <a:off x="246" y="266"/>
              <a:ext cx="5270" cy="2204"/>
            </a:xfrm>
            <a:custGeom>
              <a:avLst/>
              <a:gdLst>
                <a:gd name="T0" fmla="*/ 0 w 2231"/>
                <a:gd name="T1" fmla="*/ 794 h 933"/>
                <a:gd name="T2" fmla="*/ 91 w 2231"/>
                <a:gd name="T3" fmla="*/ 862 h 933"/>
                <a:gd name="T4" fmla="*/ 359 w 2231"/>
                <a:gd name="T5" fmla="*/ 822 h 933"/>
                <a:gd name="T6" fmla="*/ 720 w 2231"/>
                <a:gd name="T7" fmla="*/ 335 h 933"/>
                <a:gd name="T8" fmla="*/ 680 w 2231"/>
                <a:gd name="T9" fmla="*/ 68 h 933"/>
                <a:gd name="T10" fmla="*/ 589 w 2231"/>
                <a:gd name="T11" fmla="*/ 0 h 933"/>
                <a:gd name="T12" fmla="*/ 0 w 2231"/>
                <a:gd name="T13" fmla="*/ 794 h 933"/>
                <a:gd name="T14" fmla="*/ 2231 w 2231"/>
                <a:gd name="T15" fmla="*/ 802 h 933"/>
                <a:gd name="T16" fmla="*/ 2139 w 2231"/>
                <a:gd name="T17" fmla="*/ 870 h 933"/>
                <a:gd name="T18" fmla="*/ 1872 w 2231"/>
                <a:gd name="T19" fmla="*/ 830 h 933"/>
                <a:gd name="T20" fmla="*/ 1511 w 2231"/>
                <a:gd name="T21" fmla="*/ 344 h 933"/>
                <a:gd name="T22" fmla="*/ 1551 w 2231"/>
                <a:gd name="T23" fmla="*/ 76 h 933"/>
                <a:gd name="T24" fmla="*/ 1642 w 2231"/>
                <a:gd name="T25" fmla="*/ 8 h 933"/>
                <a:gd name="T26" fmla="*/ 2231 w 2231"/>
                <a:gd name="T27" fmla="*/ 80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1" h="933">
                  <a:moveTo>
                    <a:pt x="0" y="794"/>
                  </a:moveTo>
                  <a:cubicBezTo>
                    <a:pt x="91" y="862"/>
                    <a:pt x="91" y="862"/>
                    <a:pt x="91" y="862"/>
                  </a:cubicBezTo>
                  <a:cubicBezTo>
                    <a:pt x="176" y="925"/>
                    <a:pt x="296" y="907"/>
                    <a:pt x="359" y="822"/>
                  </a:cubicBezTo>
                  <a:cubicBezTo>
                    <a:pt x="720" y="335"/>
                    <a:pt x="720" y="335"/>
                    <a:pt x="720" y="335"/>
                  </a:cubicBezTo>
                  <a:cubicBezTo>
                    <a:pt x="783" y="250"/>
                    <a:pt x="765" y="130"/>
                    <a:pt x="680" y="68"/>
                  </a:cubicBezTo>
                  <a:cubicBezTo>
                    <a:pt x="589" y="0"/>
                    <a:pt x="589" y="0"/>
                    <a:pt x="589" y="0"/>
                  </a:cubicBezTo>
                  <a:lnTo>
                    <a:pt x="0" y="794"/>
                  </a:lnTo>
                  <a:close/>
                  <a:moveTo>
                    <a:pt x="2231" y="802"/>
                  </a:moveTo>
                  <a:cubicBezTo>
                    <a:pt x="2139" y="870"/>
                    <a:pt x="2139" y="870"/>
                    <a:pt x="2139" y="870"/>
                  </a:cubicBezTo>
                  <a:cubicBezTo>
                    <a:pt x="2055" y="933"/>
                    <a:pt x="1935" y="915"/>
                    <a:pt x="1872" y="830"/>
                  </a:cubicBezTo>
                  <a:cubicBezTo>
                    <a:pt x="1511" y="344"/>
                    <a:pt x="1511" y="344"/>
                    <a:pt x="1511" y="344"/>
                  </a:cubicBezTo>
                  <a:cubicBezTo>
                    <a:pt x="1448" y="259"/>
                    <a:pt x="1466" y="139"/>
                    <a:pt x="1551" y="76"/>
                  </a:cubicBezTo>
                  <a:cubicBezTo>
                    <a:pt x="1642" y="8"/>
                    <a:pt x="1642" y="8"/>
                    <a:pt x="1642" y="8"/>
                  </a:cubicBezTo>
                  <a:lnTo>
                    <a:pt x="2231" y="802"/>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
        <p:nvSpPr>
          <p:cNvPr id="21" name="Freeform 21">
            <a:extLst>
              <a:ext uri="{FF2B5EF4-FFF2-40B4-BE49-F238E27FC236}">
                <a16:creationId xmlns:a16="http://schemas.microsoft.com/office/drawing/2014/main" id="{69993E18-6F11-4BAD-B02F-7BDBAB282C46}"/>
              </a:ext>
            </a:extLst>
          </p:cNvPr>
          <p:cNvSpPr>
            <a:spLocks noChangeAspect="1" noEditPoints="1"/>
          </p:cNvSpPr>
          <p:nvPr>
            <p:custDataLst>
              <p:tags r:id="rId2"/>
            </p:custDataLst>
          </p:nvPr>
        </p:nvSpPr>
        <p:spPr bwMode="auto">
          <a:xfrm>
            <a:off x="5238589" y="3126578"/>
            <a:ext cx="687485" cy="699654"/>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000"/>
          </a:p>
        </p:txBody>
      </p:sp>
      <p:sp>
        <p:nvSpPr>
          <p:cNvPr id="22" name="Freeform 6">
            <a:extLst>
              <a:ext uri="{FF2B5EF4-FFF2-40B4-BE49-F238E27FC236}">
                <a16:creationId xmlns:a16="http://schemas.microsoft.com/office/drawing/2014/main" id="{DED77815-A980-4D4C-8B77-020F7A18F591}"/>
              </a:ext>
            </a:extLst>
          </p:cNvPr>
          <p:cNvSpPr>
            <a:spLocks noChangeAspect="1" noEditPoints="1"/>
          </p:cNvSpPr>
          <p:nvPr>
            <p:custDataLst>
              <p:tags r:id="rId3"/>
            </p:custDataLst>
          </p:nvPr>
        </p:nvSpPr>
        <p:spPr bwMode="auto">
          <a:xfrm>
            <a:off x="9109000" y="3203122"/>
            <a:ext cx="1014668" cy="546566"/>
          </a:xfrm>
          <a:custGeom>
            <a:avLst/>
            <a:gdLst>
              <a:gd name="T0" fmla="*/ 4914 w 4914"/>
              <a:gd name="T1" fmla="*/ 0 h 2647"/>
              <a:gd name="T2" fmla="*/ 4914 w 4914"/>
              <a:gd name="T3" fmla="*/ 2647 h 2647"/>
              <a:gd name="T4" fmla="*/ 0 w 4914"/>
              <a:gd name="T5" fmla="*/ 2647 h 2647"/>
              <a:gd name="T6" fmla="*/ 0 w 4914"/>
              <a:gd name="T7" fmla="*/ 0 h 2647"/>
              <a:gd name="T8" fmla="*/ 4914 w 4914"/>
              <a:gd name="T9" fmla="*/ 0 h 2647"/>
              <a:gd name="T10" fmla="*/ 2920 w 4914"/>
              <a:gd name="T11" fmla="*/ 511 h 2647"/>
              <a:gd name="T12" fmla="*/ 2750 w 4914"/>
              <a:gd name="T13" fmla="*/ 435 h 2647"/>
              <a:gd name="T14" fmla="*/ 1994 w 4914"/>
              <a:gd name="T15" fmla="*/ 2136 h 2647"/>
              <a:gd name="T16" fmla="*/ 2164 w 4914"/>
              <a:gd name="T17" fmla="*/ 2212 h 2647"/>
              <a:gd name="T18" fmla="*/ 2920 w 4914"/>
              <a:gd name="T19" fmla="*/ 511 h 2647"/>
              <a:gd name="T20" fmla="*/ 3421 w 4914"/>
              <a:gd name="T21" fmla="*/ 381 h 2647"/>
              <a:gd name="T22" fmla="*/ 3288 w 4914"/>
              <a:gd name="T23" fmla="*/ 513 h 2647"/>
              <a:gd name="T24" fmla="*/ 4073 w 4914"/>
              <a:gd name="T25" fmla="*/ 1298 h 2647"/>
              <a:gd name="T26" fmla="*/ 3288 w 4914"/>
              <a:gd name="T27" fmla="*/ 2082 h 2647"/>
              <a:gd name="T28" fmla="*/ 3421 w 4914"/>
              <a:gd name="T29" fmla="*/ 2214 h 2647"/>
              <a:gd name="T30" fmla="*/ 4337 w 4914"/>
              <a:gd name="T31" fmla="*/ 1298 h 2647"/>
              <a:gd name="T32" fmla="*/ 3421 w 4914"/>
              <a:gd name="T33" fmla="*/ 381 h 2647"/>
              <a:gd name="T34" fmla="*/ 1493 w 4914"/>
              <a:gd name="T35" fmla="*/ 2214 h 2647"/>
              <a:gd name="T36" fmla="*/ 1626 w 4914"/>
              <a:gd name="T37" fmla="*/ 2082 h 2647"/>
              <a:gd name="T38" fmla="*/ 841 w 4914"/>
              <a:gd name="T39" fmla="*/ 1298 h 2647"/>
              <a:gd name="T40" fmla="*/ 1626 w 4914"/>
              <a:gd name="T41" fmla="*/ 513 h 2647"/>
              <a:gd name="T42" fmla="*/ 1493 w 4914"/>
              <a:gd name="T43" fmla="*/ 381 h 2647"/>
              <a:gd name="T44" fmla="*/ 577 w 4914"/>
              <a:gd name="T45" fmla="*/ 1298 h 2647"/>
              <a:gd name="T46" fmla="*/ 1493 w 4914"/>
              <a:gd name="T47" fmla="*/ 2214 h 2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14" h="2647">
                <a:moveTo>
                  <a:pt x="4914" y="0"/>
                </a:moveTo>
                <a:lnTo>
                  <a:pt x="4914" y="2647"/>
                </a:lnTo>
                <a:lnTo>
                  <a:pt x="0" y="2647"/>
                </a:lnTo>
                <a:lnTo>
                  <a:pt x="0" y="0"/>
                </a:lnTo>
                <a:lnTo>
                  <a:pt x="4914" y="0"/>
                </a:lnTo>
                <a:close/>
                <a:moveTo>
                  <a:pt x="2920" y="511"/>
                </a:moveTo>
                <a:lnTo>
                  <a:pt x="2750" y="435"/>
                </a:lnTo>
                <a:lnTo>
                  <a:pt x="1994" y="2136"/>
                </a:lnTo>
                <a:lnTo>
                  <a:pt x="2164" y="2212"/>
                </a:lnTo>
                <a:lnTo>
                  <a:pt x="2920" y="511"/>
                </a:lnTo>
                <a:close/>
                <a:moveTo>
                  <a:pt x="3421" y="381"/>
                </a:moveTo>
                <a:lnTo>
                  <a:pt x="3288" y="513"/>
                </a:lnTo>
                <a:lnTo>
                  <a:pt x="4073" y="1298"/>
                </a:lnTo>
                <a:lnTo>
                  <a:pt x="3288" y="2082"/>
                </a:lnTo>
                <a:lnTo>
                  <a:pt x="3421" y="2214"/>
                </a:lnTo>
                <a:lnTo>
                  <a:pt x="4337" y="1298"/>
                </a:lnTo>
                <a:lnTo>
                  <a:pt x="3421" y="381"/>
                </a:lnTo>
                <a:close/>
                <a:moveTo>
                  <a:pt x="1493" y="2214"/>
                </a:moveTo>
                <a:lnTo>
                  <a:pt x="1626" y="2082"/>
                </a:lnTo>
                <a:lnTo>
                  <a:pt x="841" y="1298"/>
                </a:lnTo>
                <a:lnTo>
                  <a:pt x="1626" y="513"/>
                </a:lnTo>
                <a:lnTo>
                  <a:pt x="1493" y="381"/>
                </a:lnTo>
                <a:lnTo>
                  <a:pt x="577" y="1298"/>
                </a:lnTo>
                <a:lnTo>
                  <a:pt x="1493" y="2214"/>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000"/>
          </a:p>
        </p:txBody>
      </p:sp>
    </p:spTree>
    <p:extLst>
      <p:ext uri="{BB962C8B-B14F-4D97-AF65-F5344CB8AC3E}">
        <p14:creationId xmlns:p14="http://schemas.microsoft.com/office/powerpoint/2010/main" val="106122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ne chart&#10;&#10;Description automatically generated">
            <a:extLst>
              <a:ext uri="{FF2B5EF4-FFF2-40B4-BE49-F238E27FC236}">
                <a16:creationId xmlns:a16="http://schemas.microsoft.com/office/drawing/2014/main" id="{50F18267-2B3C-6A40-A137-2275C21E6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406" y="918628"/>
            <a:ext cx="4415190" cy="5020746"/>
          </a:xfrm>
          <a:prstGeom prst="rect">
            <a:avLst/>
          </a:prstGeom>
        </p:spPr>
      </p:pic>
      <p:sp>
        <p:nvSpPr>
          <p:cNvPr id="15" name="Rectangle 14">
            <a:extLst>
              <a:ext uri="{FF2B5EF4-FFF2-40B4-BE49-F238E27FC236}">
                <a16:creationId xmlns:a16="http://schemas.microsoft.com/office/drawing/2014/main" id="{0647765B-583D-5D49-9B2E-78235C93A77E}"/>
              </a:ext>
            </a:extLst>
          </p:cNvPr>
          <p:cNvSpPr/>
          <p:nvPr/>
        </p:nvSpPr>
        <p:spPr>
          <a:xfrm flipH="1">
            <a:off x="3885245" y="1400175"/>
            <a:ext cx="45719" cy="4176155"/>
          </a:xfrm>
          <a:prstGeom prst="rect">
            <a:avLst/>
          </a:prstGeom>
          <a:gradFill flip="none" rotWithShape="1">
            <a:gsLst>
              <a:gs pos="0">
                <a:srgbClr val="C00000"/>
              </a:gs>
              <a:gs pos="68000">
                <a:schemeClr val="bg1">
                  <a:lumMod val="85000"/>
                </a:schemeClr>
              </a:gs>
              <a:gs pos="34000">
                <a:schemeClr val="bg1">
                  <a:lumMod val="85000"/>
                </a:schemeClr>
              </a:gs>
              <a:gs pos="100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D9A8042-1A81-A441-B1F9-DE31D1416405}"/>
              </a:ext>
            </a:extLst>
          </p:cNvPr>
          <p:cNvSpPr txBox="1"/>
          <p:nvPr/>
        </p:nvSpPr>
        <p:spPr>
          <a:xfrm>
            <a:off x="3451855" y="5590913"/>
            <a:ext cx="929641" cy="523220"/>
          </a:xfrm>
          <a:prstGeom prst="rect">
            <a:avLst/>
          </a:prstGeom>
          <a:noFill/>
        </p:spPr>
        <p:txBody>
          <a:bodyPr wrap="square" rtlCol="0">
            <a:spAutoFit/>
          </a:bodyPr>
          <a:lstStyle>
            <a:defPPr>
              <a:defRPr lang="en-US"/>
            </a:defPPr>
            <a:lvl1pPr algn="ctr">
              <a:defRPr sz="1050">
                <a:latin typeface="Arial" panose="020B0604020202020204" pitchFamily="34" charset="0"/>
                <a:cs typeface="Arial" panose="020B0604020202020204" pitchFamily="34" charset="0"/>
              </a:defRPr>
            </a:lvl1pPr>
          </a:lstStyle>
          <a:p>
            <a:r>
              <a:rPr lang="en-US" sz="1400" dirty="0"/>
              <a:t>Least </a:t>
            </a:r>
            <a:br>
              <a:rPr lang="en-US" sz="1400" dirty="0"/>
            </a:br>
            <a:r>
              <a:rPr lang="en-US" sz="1400" dirty="0"/>
              <a:t>important</a:t>
            </a:r>
          </a:p>
        </p:txBody>
      </p:sp>
      <p:sp>
        <p:nvSpPr>
          <p:cNvPr id="13" name="TextBox 12">
            <a:extLst>
              <a:ext uri="{FF2B5EF4-FFF2-40B4-BE49-F238E27FC236}">
                <a16:creationId xmlns:a16="http://schemas.microsoft.com/office/drawing/2014/main" id="{45B5FF1E-5B1E-1F46-B076-348196388C27}"/>
              </a:ext>
            </a:extLst>
          </p:cNvPr>
          <p:cNvSpPr txBox="1"/>
          <p:nvPr/>
        </p:nvSpPr>
        <p:spPr>
          <a:xfrm>
            <a:off x="3434712" y="884139"/>
            <a:ext cx="929641"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Most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important</a:t>
            </a:r>
          </a:p>
        </p:txBody>
      </p:sp>
      <p:sp>
        <p:nvSpPr>
          <p:cNvPr id="18" name="TextBox 17">
            <a:extLst>
              <a:ext uri="{FF2B5EF4-FFF2-40B4-BE49-F238E27FC236}">
                <a16:creationId xmlns:a16="http://schemas.microsoft.com/office/drawing/2014/main" id="{3CDC0854-994C-9F46-8F75-A8CAB7AF4685}"/>
              </a:ext>
            </a:extLst>
          </p:cNvPr>
          <p:cNvSpPr txBox="1"/>
          <p:nvPr/>
        </p:nvSpPr>
        <p:spPr>
          <a:xfrm>
            <a:off x="6468962" y="836202"/>
            <a:ext cx="1517750" cy="276999"/>
          </a:xfrm>
          <a:prstGeom prst="rect">
            <a:avLst/>
          </a:prstGeom>
          <a:solidFill>
            <a:schemeClr val="bg1"/>
          </a:solidFill>
        </p:spPr>
        <p:txBody>
          <a:bodyPr wrap="square" rtlCol="0">
            <a:spAutoFit/>
          </a:bodyPr>
          <a:lstStyle/>
          <a:p>
            <a:r>
              <a:rPr lang="en-US" sz="1200" dirty="0"/>
              <a:t>wOBA output value</a:t>
            </a:r>
          </a:p>
        </p:txBody>
      </p:sp>
      <p:sp>
        <p:nvSpPr>
          <p:cNvPr id="8" name="Rectangle 7">
            <a:extLst>
              <a:ext uri="{FF2B5EF4-FFF2-40B4-BE49-F238E27FC236}">
                <a16:creationId xmlns:a16="http://schemas.microsoft.com/office/drawing/2014/main" id="{AE2979D5-F472-4982-A1D0-0AB5105B1E12}"/>
              </a:ext>
            </a:extLst>
          </p:cNvPr>
          <p:cNvSpPr/>
          <p:nvPr/>
        </p:nvSpPr>
        <p:spPr>
          <a:xfrm>
            <a:off x="8261038" y="1838507"/>
            <a:ext cx="3846400" cy="2893100"/>
          </a:xfrm>
          <a:prstGeom prst="rect">
            <a:avLst/>
          </a:prstGeom>
        </p:spPr>
        <p:txBody>
          <a:bodyPr wrap="square">
            <a:spAutoFit/>
          </a:bodyPr>
          <a:lstStyle/>
          <a:p>
            <a:pPr>
              <a:spcBef>
                <a:spcPts val="400"/>
              </a:spcBef>
              <a:spcAft>
                <a:spcPts val="200"/>
              </a:spcAft>
              <a:buClr>
                <a:srgbClr val="F05F22"/>
              </a:buClr>
              <a:defRPr/>
            </a:pPr>
            <a:r>
              <a:rPr lang="en-US" dirty="0">
                <a:solidFill>
                  <a:prstClr val="black"/>
                </a:solidFill>
                <a:latin typeface="Arial" panose="020B0604020202020204" pitchFamily="34" charset="0"/>
                <a:cs typeface="Arial" panose="020B0604020202020204" pitchFamily="34" charset="0"/>
              </a:rPr>
              <a:t>Shapley values:</a:t>
            </a:r>
          </a:p>
          <a:p>
            <a:pPr marL="742950" lvl="1" indent="-285750">
              <a:spcBef>
                <a:spcPts val="400"/>
              </a:spcBef>
              <a:spcAft>
                <a:spcPts val="200"/>
              </a:spcAft>
              <a:buClr>
                <a:srgbClr val="F05F22"/>
              </a:buClr>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Allow for measuring an input’s marginal contribution to the predicted outcome</a:t>
            </a:r>
          </a:p>
          <a:p>
            <a:pPr marL="742950" lvl="1" indent="-285750">
              <a:spcBef>
                <a:spcPts val="400"/>
              </a:spcBef>
              <a:spcAft>
                <a:spcPts val="200"/>
              </a:spcAft>
              <a:buClr>
                <a:srgbClr val="F05F22"/>
              </a:buClr>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Implemented by computing the result had the input been an “average” value </a:t>
            </a:r>
          </a:p>
          <a:p>
            <a:pPr lvl="1">
              <a:spcBef>
                <a:spcPts val="400"/>
              </a:spcBef>
              <a:spcAft>
                <a:spcPts val="200"/>
              </a:spcAft>
              <a:buClr>
                <a:srgbClr val="F05F22"/>
              </a:buClr>
              <a:defRPr/>
            </a:pPr>
            <a:endParaRPr lang="en-US" dirty="0">
              <a:solidFill>
                <a:prstClr val="black"/>
              </a:solidFill>
              <a:latin typeface="Arial" panose="020B0604020202020204" pitchFamily="34" charset="0"/>
              <a:cs typeface="Arial" panose="020B0604020202020204" pitchFamily="34" charset="0"/>
            </a:endParaRPr>
          </a:p>
          <a:p>
            <a:pPr marL="742950" lvl="1" indent="-285750">
              <a:spcBef>
                <a:spcPts val="400"/>
              </a:spcBef>
              <a:spcAft>
                <a:spcPts val="200"/>
              </a:spcAft>
              <a:buClr>
                <a:srgbClr val="F05F22"/>
              </a:buClr>
              <a:buFont typeface="Arial" panose="020B0604020202020204" pitchFamily="34" charset="0"/>
              <a:buChar char="•"/>
              <a:defRPr/>
            </a:pPr>
            <a:endParaRPr lang="en-US"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209857"/>
            <a:ext cx="110936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Inside the Black Box: Shapley Values for a </a:t>
            </a:r>
            <a:r>
              <a:rPr lang="en-US" sz="2800" dirty="0">
                <a:solidFill>
                  <a:srgbClr val="F05F22"/>
                </a:solidFill>
                <a:latin typeface="Arial" panose="020B0604020202020204" pitchFamily="34" charset="0"/>
                <a:cs typeface="Arial" panose="020B0604020202020204" pitchFamily="34" charset="0"/>
              </a:rPr>
              <a:t>Specific Prediction</a:t>
            </a:r>
          </a:p>
        </p:txBody>
      </p:sp>
      <p:pic>
        <p:nvPicPr>
          <p:cNvPr id="12" name="Picture 11">
            <a:extLst>
              <a:ext uri="{FF2B5EF4-FFF2-40B4-BE49-F238E27FC236}">
                <a16:creationId xmlns:a16="http://schemas.microsoft.com/office/drawing/2014/main" id="{EE056609-E05C-46C2-A680-7D8B27144F2B}"/>
              </a:ext>
            </a:extLst>
          </p:cNvPr>
          <p:cNvPicPr>
            <a:picLocks noChangeAspect="1"/>
          </p:cNvPicPr>
          <p:nvPr/>
        </p:nvPicPr>
        <p:blipFill>
          <a:blip r:embed="rId4"/>
          <a:stretch>
            <a:fillRect/>
          </a:stretch>
        </p:blipFill>
        <p:spPr>
          <a:xfrm>
            <a:off x="732981" y="1608626"/>
            <a:ext cx="2293237" cy="1301279"/>
          </a:xfrm>
          <a:prstGeom prst="rect">
            <a:avLst/>
          </a:prstGeom>
        </p:spPr>
      </p:pic>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33" name="Rectangle 32">
            <a:extLst>
              <a:ext uri="{FF2B5EF4-FFF2-40B4-BE49-F238E27FC236}">
                <a16:creationId xmlns:a16="http://schemas.microsoft.com/office/drawing/2014/main" id="{2C0449DB-106F-4D28-BC93-3893C163061C}"/>
              </a:ext>
            </a:extLst>
          </p:cNvPr>
          <p:cNvSpPr/>
          <p:nvPr/>
        </p:nvSpPr>
        <p:spPr>
          <a:xfrm>
            <a:off x="515142" y="4682514"/>
            <a:ext cx="2725654" cy="7208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57323">
              <a:defRPr sz="1800" b="0" i="0" u="none" strike="noStrike" kern="0" cap="none" spc="0" baseline="0">
                <a:solidFill>
                  <a:srgbClr val="000000"/>
                </a:solidFill>
                <a:uFillTx/>
              </a:defRPr>
            </a:pPr>
            <a:r>
              <a:rPr lang="en-US" sz="1600" b="1" kern="0" dirty="0">
                <a:solidFill>
                  <a:srgbClr val="F05F22"/>
                </a:solidFill>
                <a:latin typeface="Arial" panose="020B0604020202020204" pitchFamily="34" charset="0"/>
                <a:cs typeface="Arial" panose="020B0604020202020204" pitchFamily="34" charset="0"/>
              </a:rPr>
              <a:t>June 22, 2019</a:t>
            </a:r>
          </a:p>
          <a:p>
            <a:pPr lvl="0" algn="ctr" defTabSz="857323">
              <a:defRPr sz="1800" b="0" i="0" u="none" strike="noStrike" kern="0" cap="none" spc="0" baseline="0">
                <a:solidFill>
                  <a:srgbClr val="000000"/>
                </a:solidFill>
                <a:uFillTx/>
              </a:defRPr>
            </a:pPr>
            <a:r>
              <a:rPr lang="en-US" sz="1600" kern="0" dirty="0">
                <a:solidFill>
                  <a:srgbClr val="000000"/>
                </a:solidFill>
                <a:latin typeface="Arial" panose="020B0604020202020204" pitchFamily="34" charset="0"/>
                <a:cs typeface="Arial" panose="020B0604020202020204" pitchFamily="34" charset="0"/>
              </a:rPr>
              <a:t>Yankee Stadium (79℉)</a:t>
            </a:r>
          </a:p>
        </p:txBody>
      </p:sp>
      <p:pic>
        <p:nvPicPr>
          <p:cNvPr id="14" name="Picture 13">
            <a:extLst>
              <a:ext uri="{FF2B5EF4-FFF2-40B4-BE49-F238E27FC236}">
                <a16:creationId xmlns:a16="http://schemas.microsoft.com/office/drawing/2014/main" id="{16EA35A4-B393-469A-97D7-127531235BCE}"/>
              </a:ext>
            </a:extLst>
          </p:cNvPr>
          <p:cNvPicPr>
            <a:picLocks noChangeAspect="1"/>
          </p:cNvPicPr>
          <p:nvPr/>
        </p:nvPicPr>
        <p:blipFill>
          <a:blip r:embed="rId6"/>
          <a:stretch>
            <a:fillRect/>
          </a:stretch>
        </p:blipFill>
        <p:spPr>
          <a:xfrm>
            <a:off x="891867" y="3036195"/>
            <a:ext cx="2043096" cy="1520028"/>
          </a:xfrm>
          <a:prstGeom prst="rect">
            <a:avLst/>
          </a:prstGeom>
        </p:spPr>
      </p:pic>
      <p:sp>
        <p:nvSpPr>
          <p:cNvPr id="9" name="Rectangle 8">
            <a:extLst>
              <a:ext uri="{FF2B5EF4-FFF2-40B4-BE49-F238E27FC236}">
                <a16:creationId xmlns:a16="http://schemas.microsoft.com/office/drawing/2014/main" id="{F3ED40CC-35CF-C645-8AE3-F184D5D2F61A}"/>
              </a:ext>
            </a:extLst>
          </p:cNvPr>
          <p:cNvSpPr/>
          <p:nvPr/>
        </p:nvSpPr>
        <p:spPr>
          <a:xfrm>
            <a:off x="4364352" y="4094922"/>
            <a:ext cx="3878501" cy="258417"/>
          </a:xfrm>
          <a:custGeom>
            <a:avLst/>
            <a:gdLst>
              <a:gd name="connsiteX0" fmla="*/ 0 w 3878501"/>
              <a:gd name="connsiteY0" fmla="*/ 0 h 258417"/>
              <a:gd name="connsiteX1" fmla="*/ 607632 w 3878501"/>
              <a:gd name="connsiteY1" fmla="*/ 0 h 258417"/>
              <a:gd name="connsiteX2" fmla="*/ 1137694 w 3878501"/>
              <a:gd name="connsiteY2" fmla="*/ 0 h 258417"/>
              <a:gd name="connsiteX3" fmla="*/ 1861680 w 3878501"/>
              <a:gd name="connsiteY3" fmla="*/ 0 h 258417"/>
              <a:gd name="connsiteX4" fmla="*/ 2469312 w 3878501"/>
              <a:gd name="connsiteY4" fmla="*/ 0 h 258417"/>
              <a:gd name="connsiteX5" fmla="*/ 3076944 w 3878501"/>
              <a:gd name="connsiteY5" fmla="*/ 0 h 258417"/>
              <a:gd name="connsiteX6" fmla="*/ 3878501 w 3878501"/>
              <a:gd name="connsiteY6" fmla="*/ 0 h 258417"/>
              <a:gd name="connsiteX7" fmla="*/ 3878501 w 3878501"/>
              <a:gd name="connsiteY7" fmla="*/ 258417 h 258417"/>
              <a:gd name="connsiteX8" fmla="*/ 3232084 w 3878501"/>
              <a:gd name="connsiteY8" fmla="*/ 258417 h 258417"/>
              <a:gd name="connsiteX9" fmla="*/ 2702022 w 3878501"/>
              <a:gd name="connsiteY9" fmla="*/ 258417 h 258417"/>
              <a:gd name="connsiteX10" fmla="*/ 2055606 w 3878501"/>
              <a:gd name="connsiteY10" fmla="*/ 258417 h 258417"/>
              <a:gd name="connsiteX11" fmla="*/ 1409189 w 3878501"/>
              <a:gd name="connsiteY11" fmla="*/ 258417 h 258417"/>
              <a:gd name="connsiteX12" fmla="*/ 801557 w 3878501"/>
              <a:gd name="connsiteY12" fmla="*/ 258417 h 258417"/>
              <a:gd name="connsiteX13" fmla="*/ 0 w 3878501"/>
              <a:gd name="connsiteY13" fmla="*/ 258417 h 258417"/>
              <a:gd name="connsiteX14" fmla="*/ 0 w 3878501"/>
              <a:gd name="connsiteY14" fmla="*/ 0 h 25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8501" h="258417" extrusionOk="0">
                <a:moveTo>
                  <a:pt x="0" y="0"/>
                </a:moveTo>
                <a:cubicBezTo>
                  <a:pt x="273305" y="-15956"/>
                  <a:pt x="456172" y="7041"/>
                  <a:pt x="607632" y="0"/>
                </a:cubicBezTo>
                <a:cubicBezTo>
                  <a:pt x="759092" y="-7041"/>
                  <a:pt x="989697" y="-26369"/>
                  <a:pt x="1137694" y="0"/>
                </a:cubicBezTo>
                <a:cubicBezTo>
                  <a:pt x="1285691" y="26369"/>
                  <a:pt x="1629237" y="9070"/>
                  <a:pt x="1861680" y="0"/>
                </a:cubicBezTo>
                <a:cubicBezTo>
                  <a:pt x="2094123" y="-9070"/>
                  <a:pt x="2310022" y="25871"/>
                  <a:pt x="2469312" y="0"/>
                </a:cubicBezTo>
                <a:cubicBezTo>
                  <a:pt x="2628602" y="-25871"/>
                  <a:pt x="2776416" y="-357"/>
                  <a:pt x="3076944" y="0"/>
                </a:cubicBezTo>
                <a:cubicBezTo>
                  <a:pt x="3377472" y="357"/>
                  <a:pt x="3553010" y="-11518"/>
                  <a:pt x="3878501" y="0"/>
                </a:cubicBezTo>
                <a:cubicBezTo>
                  <a:pt x="3887888" y="86520"/>
                  <a:pt x="3885192" y="129951"/>
                  <a:pt x="3878501" y="258417"/>
                </a:cubicBezTo>
                <a:cubicBezTo>
                  <a:pt x="3642334" y="268430"/>
                  <a:pt x="3453374" y="246822"/>
                  <a:pt x="3232084" y="258417"/>
                </a:cubicBezTo>
                <a:cubicBezTo>
                  <a:pt x="3010794" y="270012"/>
                  <a:pt x="2858250" y="247043"/>
                  <a:pt x="2702022" y="258417"/>
                </a:cubicBezTo>
                <a:cubicBezTo>
                  <a:pt x="2545794" y="269791"/>
                  <a:pt x="2371133" y="271423"/>
                  <a:pt x="2055606" y="258417"/>
                </a:cubicBezTo>
                <a:cubicBezTo>
                  <a:pt x="1740079" y="245411"/>
                  <a:pt x="1600690" y="255721"/>
                  <a:pt x="1409189" y="258417"/>
                </a:cubicBezTo>
                <a:cubicBezTo>
                  <a:pt x="1217688" y="261113"/>
                  <a:pt x="1031603" y="233723"/>
                  <a:pt x="801557" y="258417"/>
                </a:cubicBezTo>
                <a:cubicBezTo>
                  <a:pt x="571511" y="283111"/>
                  <a:pt x="273301" y="297527"/>
                  <a:pt x="0" y="258417"/>
                </a:cubicBezTo>
                <a:cubicBezTo>
                  <a:pt x="12661" y="132355"/>
                  <a:pt x="-12513" y="86038"/>
                  <a:pt x="0" y="0"/>
                </a:cubicBezTo>
                <a:close/>
              </a:path>
            </a:pathLst>
          </a:custGeom>
          <a:noFill/>
          <a:ln w="38100">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78A733-57F7-E049-B66A-C5A48A258CBB}"/>
              </a:ext>
            </a:extLst>
          </p:cNvPr>
          <p:cNvSpPr/>
          <p:nvPr/>
        </p:nvSpPr>
        <p:spPr>
          <a:xfrm>
            <a:off x="4357729" y="1981201"/>
            <a:ext cx="3754964" cy="277000"/>
          </a:xfrm>
          <a:custGeom>
            <a:avLst/>
            <a:gdLst>
              <a:gd name="connsiteX0" fmla="*/ 0 w 3754964"/>
              <a:gd name="connsiteY0" fmla="*/ 0 h 277000"/>
              <a:gd name="connsiteX1" fmla="*/ 588278 w 3754964"/>
              <a:gd name="connsiteY1" fmla="*/ 0 h 277000"/>
              <a:gd name="connsiteX2" fmla="*/ 1101456 w 3754964"/>
              <a:gd name="connsiteY2" fmla="*/ 0 h 277000"/>
              <a:gd name="connsiteX3" fmla="*/ 1802383 w 3754964"/>
              <a:gd name="connsiteY3" fmla="*/ 0 h 277000"/>
              <a:gd name="connsiteX4" fmla="*/ 2390660 w 3754964"/>
              <a:gd name="connsiteY4" fmla="*/ 0 h 277000"/>
              <a:gd name="connsiteX5" fmla="*/ 2978938 w 3754964"/>
              <a:gd name="connsiteY5" fmla="*/ 0 h 277000"/>
              <a:gd name="connsiteX6" fmla="*/ 3754964 w 3754964"/>
              <a:gd name="connsiteY6" fmla="*/ 0 h 277000"/>
              <a:gd name="connsiteX7" fmla="*/ 3754964 w 3754964"/>
              <a:gd name="connsiteY7" fmla="*/ 277000 h 277000"/>
              <a:gd name="connsiteX8" fmla="*/ 3129137 w 3754964"/>
              <a:gd name="connsiteY8" fmla="*/ 277000 h 277000"/>
              <a:gd name="connsiteX9" fmla="*/ 2615958 w 3754964"/>
              <a:gd name="connsiteY9" fmla="*/ 277000 h 277000"/>
              <a:gd name="connsiteX10" fmla="*/ 1990131 w 3754964"/>
              <a:gd name="connsiteY10" fmla="*/ 277000 h 277000"/>
              <a:gd name="connsiteX11" fmla="*/ 1364304 w 3754964"/>
              <a:gd name="connsiteY11" fmla="*/ 277000 h 277000"/>
              <a:gd name="connsiteX12" fmla="*/ 776026 w 3754964"/>
              <a:gd name="connsiteY12" fmla="*/ 277000 h 277000"/>
              <a:gd name="connsiteX13" fmla="*/ 0 w 3754964"/>
              <a:gd name="connsiteY13" fmla="*/ 277000 h 277000"/>
              <a:gd name="connsiteX14" fmla="*/ 0 w 3754964"/>
              <a:gd name="connsiteY14" fmla="*/ 0 h 2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4964" h="277000" extrusionOk="0">
                <a:moveTo>
                  <a:pt x="0" y="0"/>
                </a:moveTo>
                <a:cubicBezTo>
                  <a:pt x="121593" y="26537"/>
                  <a:pt x="454687" y="3436"/>
                  <a:pt x="588278" y="0"/>
                </a:cubicBezTo>
                <a:cubicBezTo>
                  <a:pt x="721869" y="-3436"/>
                  <a:pt x="996434" y="15012"/>
                  <a:pt x="1101456" y="0"/>
                </a:cubicBezTo>
                <a:cubicBezTo>
                  <a:pt x="1206478" y="-15012"/>
                  <a:pt x="1545751" y="-14550"/>
                  <a:pt x="1802383" y="0"/>
                </a:cubicBezTo>
                <a:cubicBezTo>
                  <a:pt x="2059015" y="14550"/>
                  <a:pt x="2257853" y="12585"/>
                  <a:pt x="2390660" y="0"/>
                </a:cubicBezTo>
                <a:cubicBezTo>
                  <a:pt x="2523467" y="-12585"/>
                  <a:pt x="2747096" y="-4811"/>
                  <a:pt x="2978938" y="0"/>
                </a:cubicBezTo>
                <a:cubicBezTo>
                  <a:pt x="3210780" y="4811"/>
                  <a:pt x="3433094" y="35907"/>
                  <a:pt x="3754964" y="0"/>
                </a:cubicBezTo>
                <a:cubicBezTo>
                  <a:pt x="3767087" y="74237"/>
                  <a:pt x="3768045" y="219235"/>
                  <a:pt x="3754964" y="277000"/>
                </a:cubicBezTo>
                <a:cubicBezTo>
                  <a:pt x="3602705" y="251100"/>
                  <a:pt x="3403641" y="281949"/>
                  <a:pt x="3129137" y="277000"/>
                </a:cubicBezTo>
                <a:cubicBezTo>
                  <a:pt x="2854633" y="272051"/>
                  <a:pt x="2838024" y="299697"/>
                  <a:pt x="2615958" y="277000"/>
                </a:cubicBezTo>
                <a:cubicBezTo>
                  <a:pt x="2393892" y="254303"/>
                  <a:pt x="2151192" y="288257"/>
                  <a:pt x="1990131" y="277000"/>
                </a:cubicBezTo>
                <a:cubicBezTo>
                  <a:pt x="1829070" y="265743"/>
                  <a:pt x="1619062" y="258539"/>
                  <a:pt x="1364304" y="277000"/>
                </a:cubicBezTo>
                <a:cubicBezTo>
                  <a:pt x="1109546" y="295461"/>
                  <a:pt x="915989" y="275376"/>
                  <a:pt x="776026" y="277000"/>
                </a:cubicBezTo>
                <a:cubicBezTo>
                  <a:pt x="636063" y="278624"/>
                  <a:pt x="309888" y="306460"/>
                  <a:pt x="0" y="277000"/>
                </a:cubicBezTo>
                <a:cubicBezTo>
                  <a:pt x="9271" y="172139"/>
                  <a:pt x="11035" y="92957"/>
                  <a:pt x="0" y="0"/>
                </a:cubicBezTo>
                <a:close/>
              </a:path>
            </a:pathLst>
          </a:custGeom>
          <a:noFill/>
          <a:ln w="38100">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4B969D-D65D-7340-A6EA-0DFAAC0C8136}"/>
              </a:ext>
            </a:extLst>
          </p:cNvPr>
          <p:cNvSpPr/>
          <p:nvPr/>
        </p:nvSpPr>
        <p:spPr>
          <a:xfrm>
            <a:off x="4351105" y="1298714"/>
            <a:ext cx="3761588" cy="496935"/>
          </a:xfrm>
          <a:custGeom>
            <a:avLst/>
            <a:gdLst>
              <a:gd name="connsiteX0" fmla="*/ 0 w 3761588"/>
              <a:gd name="connsiteY0" fmla="*/ 0 h 496935"/>
              <a:gd name="connsiteX1" fmla="*/ 589315 w 3761588"/>
              <a:gd name="connsiteY1" fmla="*/ 0 h 496935"/>
              <a:gd name="connsiteX2" fmla="*/ 1103399 w 3761588"/>
              <a:gd name="connsiteY2" fmla="*/ 0 h 496935"/>
              <a:gd name="connsiteX3" fmla="*/ 1805562 w 3761588"/>
              <a:gd name="connsiteY3" fmla="*/ 0 h 496935"/>
              <a:gd name="connsiteX4" fmla="*/ 2394878 w 3761588"/>
              <a:gd name="connsiteY4" fmla="*/ 0 h 496935"/>
              <a:gd name="connsiteX5" fmla="*/ 2984193 w 3761588"/>
              <a:gd name="connsiteY5" fmla="*/ 0 h 496935"/>
              <a:gd name="connsiteX6" fmla="*/ 3761588 w 3761588"/>
              <a:gd name="connsiteY6" fmla="*/ 0 h 496935"/>
              <a:gd name="connsiteX7" fmla="*/ 3761588 w 3761588"/>
              <a:gd name="connsiteY7" fmla="*/ 496935 h 496935"/>
              <a:gd name="connsiteX8" fmla="*/ 3134657 w 3761588"/>
              <a:gd name="connsiteY8" fmla="*/ 496935 h 496935"/>
              <a:gd name="connsiteX9" fmla="*/ 2620573 w 3761588"/>
              <a:gd name="connsiteY9" fmla="*/ 496935 h 496935"/>
              <a:gd name="connsiteX10" fmla="*/ 1993642 w 3761588"/>
              <a:gd name="connsiteY10" fmla="*/ 496935 h 496935"/>
              <a:gd name="connsiteX11" fmla="*/ 1366710 w 3761588"/>
              <a:gd name="connsiteY11" fmla="*/ 496935 h 496935"/>
              <a:gd name="connsiteX12" fmla="*/ 777395 w 3761588"/>
              <a:gd name="connsiteY12" fmla="*/ 496935 h 496935"/>
              <a:gd name="connsiteX13" fmla="*/ 0 w 3761588"/>
              <a:gd name="connsiteY13" fmla="*/ 496935 h 496935"/>
              <a:gd name="connsiteX14" fmla="*/ 0 w 3761588"/>
              <a:gd name="connsiteY14" fmla="*/ 0 h 49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1588" h="496935" extrusionOk="0">
                <a:moveTo>
                  <a:pt x="0" y="0"/>
                </a:moveTo>
                <a:cubicBezTo>
                  <a:pt x="220665" y="12660"/>
                  <a:pt x="431458" y="16872"/>
                  <a:pt x="589315" y="0"/>
                </a:cubicBezTo>
                <a:cubicBezTo>
                  <a:pt x="747172" y="-16872"/>
                  <a:pt x="899345" y="25310"/>
                  <a:pt x="1103399" y="0"/>
                </a:cubicBezTo>
                <a:cubicBezTo>
                  <a:pt x="1307453" y="-25310"/>
                  <a:pt x="1587707" y="-32792"/>
                  <a:pt x="1805562" y="0"/>
                </a:cubicBezTo>
                <a:cubicBezTo>
                  <a:pt x="2023417" y="32792"/>
                  <a:pt x="2201325" y="-6272"/>
                  <a:pt x="2394878" y="0"/>
                </a:cubicBezTo>
                <a:cubicBezTo>
                  <a:pt x="2588431" y="6272"/>
                  <a:pt x="2719452" y="-20959"/>
                  <a:pt x="2984193" y="0"/>
                </a:cubicBezTo>
                <a:cubicBezTo>
                  <a:pt x="3248934" y="20959"/>
                  <a:pt x="3428957" y="2230"/>
                  <a:pt x="3761588" y="0"/>
                </a:cubicBezTo>
                <a:cubicBezTo>
                  <a:pt x="3776917" y="132958"/>
                  <a:pt x="3779025" y="319387"/>
                  <a:pt x="3761588" y="496935"/>
                </a:cubicBezTo>
                <a:cubicBezTo>
                  <a:pt x="3512480" y="472054"/>
                  <a:pt x="3357383" y="501617"/>
                  <a:pt x="3134657" y="496935"/>
                </a:cubicBezTo>
                <a:cubicBezTo>
                  <a:pt x="2911931" y="492253"/>
                  <a:pt x="2816746" y="503147"/>
                  <a:pt x="2620573" y="496935"/>
                </a:cubicBezTo>
                <a:cubicBezTo>
                  <a:pt x="2424400" y="490723"/>
                  <a:pt x="2197317" y="524764"/>
                  <a:pt x="1993642" y="496935"/>
                </a:cubicBezTo>
                <a:cubicBezTo>
                  <a:pt x="1789967" y="469106"/>
                  <a:pt x="1676780" y="513208"/>
                  <a:pt x="1366710" y="496935"/>
                </a:cubicBezTo>
                <a:cubicBezTo>
                  <a:pt x="1056640" y="480662"/>
                  <a:pt x="1033399" y="470408"/>
                  <a:pt x="777395" y="496935"/>
                </a:cubicBezTo>
                <a:cubicBezTo>
                  <a:pt x="521392" y="523462"/>
                  <a:pt x="294431" y="499224"/>
                  <a:pt x="0" y="496935"/>
                </a:cubicBezTo>
                <a:cubicBezTo>
                  <a:pt x="-14790" y="384052"/>
                  <a:pt x="-20710" y="218319"/>
                  <a:pt x="0" y="0"/>
                </a:cubicBezTo>
                <a:close/>
              </a:path>
            </a:pathLst>
          </a:custGeom>
          <a:noFill/>
          <a:ln w="38100">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C56D41E-E9E7-1F4F-A02C-83697C0EB865}"/>
              </a:ext>
            </a:extLst>
          </p:cNvPr>
          <p:cNvSpPr/>
          <p:nvPr/>
        </p:nvSpPr>
        <p:spPr>
          <a:xfrm>
            <a:off x="6897757" y="5590913"/>
            <a:ext cx="258417" cy="348461"/>
          </a:xfrm>
          <a:custGeom>
            <a:avLst/>
            <a:gdLst>
              <a:gd name="connsiteX0" fmla="*/ 0 w 258417"/>
              <a:gd name="connsiteY0" fmla="*/ 174231 h 348461"/>
              <a:gd name="connsiteX1" fmla="*/ 129209 w 258417"/>
              <a:gd name="connsiteY1" fmla="*/ 0 h 348461"/>
              <a:gd name="connsiteX2" fmla="*/ 258418 w 258417"/>
              <a:gd name="connsiteY2" fmla="*/ 174231 h 348461"/>
              <a:gd name="connsiteX3" fmla="*/ 129209 w 258417"/>
              <a:gd name="connsiteY3" fmla="*/ 348462 h 348461"/>
              <a:gd name="connsiteX4" fmla="*/ 0 w 258417"/>
              <a:gd name="connsiteY4" fmla="*/ 174231 h 348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17" h="348461" extrusionOk="0">
                <a:moveTo>
                  <a:pt x="0" y="174231"/>
                </a:moveTo>
                <a:cubicBezTo>
                  <a:pt x="-4611" y="75162"/>
                  <a:pt x="46015" y="4442"/>
                  <a:pt x="129209" y="0"/>
                </a:cubicBezTo>
                <a:cubicBezTo>
                  <a:pt x="202768" y="463"/>
                  <a:pt x="236297" y="78709"/>
                  <a:pt x="258418" y="174231"/>
                </a:cubicBezTo>
                <a:cubicBezTo>
                  <a:pt x="255185" y="273614"/>
                  <a:pt x="198328" y="360849"/>
                  <a:pt x="129209" y="348462"/>
                </a:cubicBezTo>
                <a:cubicBezTo>
                  <a:pt x="37405" y="337276"/>
                  <a:pt x="10570" y="275506"/>
                  <a:pt x="0" y="174231"/>
                </a:cubicBezTo>
                <a:close/>
              </a:path>
            </a:pathLst>
          </a:custGeom>
          <a:noFill/>
          <a:ln w="38100">
            <a:solidFill>
              <a:schemeClr val="accent2"/>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7126428-D52D-AD4C-A5E4-655736D2C7C3}"/>
              </a:ext>
            </a:extLst>
          </p:cNvPr>
          <p:cNvSpPr/>
          <p:nvPr/>
        </p:nvSpPr>
        <p:spPr>
          <a:xfrm>
            <a:off x="7984437" y="1151435"/>
            <a:ext cx="258417" cy="348461"/>
          </a:xfrm>
          <a:custGeom>
            <a:avLst/>
            <a:gdLst>
              <a:gd name="connsiteX0" fmla="*/ 0 w 258417"/>
              <a:gd name="connsiteY0" fmla="*/ 174231 h 348461"/>
              <a:gd name="connsiteX1" fmla="*/ 129209 w 258417"/>
              <a:gd name="connsiteY1" fmla="*/ 0 h 348461"/>
              <a:gd name="connsiteX2" fmla="*/ 258418 w 258417"/>
              <a:gd name="connsiteY2" fmla="*/ 174231 h 348461"/>
              <a:gd name="connsiteX3" fmla="*/ 129209 w 258417"/>
              <a:gd name="connsiteY3" fmla="*/ 348462 h 348461"/>
              <a:gd name="connsiteX4" fmla="*/ 0 w 258417"/>
              <a:gd name="connsiteY4" fmla="*/ 174231 h 348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17" h="348461" extrusionOk="0">
                <a:moveTo>
                  <a:pt x="0" y="174231"/>
                </a:moveTo>
                <a:cubicBezTo>
                  <a:pt x="-4611" y="75162"/>
                  <a:pt x="46015" y="4442"/>
                  <a:pt x="129209" y="0"/>
                </a:cubicBezTo>
                <a:cubicBezTo>
                  <a:pt x="202768" y="463"/>
                  <a:pt x="236297" y="78709"/>
                  <a:pt x="258418" y="174231"/>
                </a:cubicBezTo>
                <a:cubicBezTo>
                  <a:pt x="255185" y="273614"/>
                  <a:pt x="198328" y="360849"/>
                  <a:pt x="129209" y="348462"/>
                </a:cubicBezTo>
                <a:cubicBezTo>
                  <a:pt x="37405" y="337276"/>
                  <a:pt x="10570" y="275506"/>
                  <a:pt x="0" y="174231"/>
                </a:cubicBezTo>
                <a:close/>
              </a:path>
            </a:pathLst>
          </a:custGeom>
          <a:noFill/>
          <a:ln w="38100">
            <a:solidFill>
              <a:schemeClr val="accent2"/>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19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1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F8E006-780C-406A-8AA4-D874DF98BFAF}"/>
              </a:ext>
            </a:extLst>
          </p:cNvPr>
          <p:cNvSpPr txBox="1"/>
          <p:nvPr/>
        </p:nvSpPr>
        <p:spPr>
          <a:xfrm>
            <a:off x="185738" y="191689"/>
            <a:ext cx="1175254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Inside the Black Box: Shapley Values for </a:t>
            </a:r>
            <a:r>
              <a:rPr lang="en-US" sz="2800" dirty="0">
                <a:solidFill>
                  <a:srgbClr val="F05F22"/>
                </a:solidFill>
                <a:latin typeface="Arial" panose="020B0604020202020204" pitchFamily="34" charset="0"/>
                <a:cs typeface="Arial" panose="020B0604020202020204" pitchFamily="34" charset="0"/>
              </a:rPr>
              <a:t>Global Feature Importance</a:t>
            </a:r>
          </a:p>
        </p:txBody>
      </p:sp>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8" name="Rectangle 7">
            <a:extLst>
              <a:ext uri="{FF2B5EF4-FFF2-40B4-BE49-F238E27FC236}">
                <a16:creationId xmlns:a16="http://schemas.microsoft.com/office/drawing/2014/main" id="{AE2979D5-F472-4982-A1D0-0AB5105B1E12}"/>
              </a:ext>
            </a:extLst>
          </p:cNvPr>
          <p:cNvSpPr/>
          <p:nvPr/>
        </p:nvSpPr>
        <p:spPr>
          <a:xfrm>
            <a:off x="7269480" y="1972901"/>
            <a:ext cx="4495800" cy="2277547"/>
          </a:xfrm>
          <a:prstGeom prst="rect">
            <a:avLst/>
          </a:prstGeom>
        </p:spPr>
        <p:txBody>
          <a:bodyPr wrap="square">
            <a:spAutoFit/>
          </a:bodyPr>
          <a:lstStyle/>
          <a:p>
            <a:pPr>
              <a:spcBef>
                <a:spcPts val="400"/>
              </a:spcBef>
              <a:spcAft>
                <a:spcPts val="200"/>
              </a:spcAft>
              <a:buClr>
                <a:srgbClr val="F05F22"/>
              </a:buClr>
              <a:buSzPct val="110000"/>
              <a:defRPr/>
            </a:pPr>
            <a:r>
              <a:rPr lang="en-US" sz="2200" dirty="0">
                <a:solidFill>
                  <a:prstClr val="black"/>
                </a:solidFill>
                <a:latin typeface="Arial" panose="020B0604020202020204" pitchFamily="34" charset="0"/>
                <a:cs typeface="Arial" panose="020B0604020202020204" pitchFamily="34" charset="0"/>
              </a:rPr>
              <a:t>Global feature importance measures the average contribution of an input to a prediction</a:t>
            </a:r>
          </a:p>
          <a:p>
            <a:pPr>
              <a:spcBef>
                <a:spcPts val="400"/>
              </a:spcBef>
              <a:spcAft>
                <a:spcPts val="200"/>
              </a:spcAft>
              <a:buClr>
                <a:srgbClr val="F05F22"/>
              </a:buClr>
              <a:buSzPct val="110000"/>
              <a:defRPr/>
            </a:pPr>
            <a:endParaRPr lang="en-US" sz="2200" dirty="0">
              <a:solidFill>
                <a:prstClr val="black"/>
              </a:solidFill>
              <a:latin typeface="Arial" panose="020B0604020202020204" pitchFamily="34" charset="0"/>
              <a:cs typeface="Arial" panose="020B0604020202020204" pitchFamily="34" charset="0"/>
            </a:endParaRPr>
          </a:p>
          <a:p>
            <a:pPr>
              <a:spcBef>
                <a:spcPts val="400"/>
              </a:spcBef>
              <a:spcAft>
                <a:spcPts val="200"/>
              </a:spcAft>
              <a:buClr>
                <a:srgbClr val="F05F22"/>
              </a:buClr>
              <a:buSzPct val="110000"/>
              <a:defRPr/>
            </a:pPr>
            <a:r>
              <a:rPr lang="en-US" sz="2200" dirty="0">
                <a:solidFill>
                  <a:prstClr val="black"/>
                </a:solidFill>
                <a:latin typeface="Arial" panose="020B0604020202020204" pitchFamily="34" charset="0"/>
                <a:cs typeface="Arial" panose="020B0604020202020204" pitchFamily="34" charset="0"/>
              </a:rPr>
              <a:t>Implemented by sampling a subset of predictions</a:t>
            </a:r>
          </a:p>
        </p:txBody>
      </p:sp>
      <p:grpSp>
        <p:nvGrpSpPr>
          <p:cNvPr id="19" name="Group 18">
            <a:extLst>
              <a:ext uri="{FF2B5EF4-FFF2-40B4-BE49-F238E27FC236}">
                <a16:creationId xmlns:a16="http://schemas.microsoft.com/office/drawing/2014/main" id="{F410ED8F-B41E-1D4D-9811-8119C8204368}"/>
              </a:ext>
            </a:extLst>
          </p:cNvPr>
          <p:cNvGrpSpPr/>
          <p:nvPr/>
        </p:nvGrpSpPr>
        <p:grpSpPr>
          <a:xfrm>
            <a:off x="1142753" y="1127246"/>
            <a:ext cx="5549049" cy="4909497"/>
            <a:chOff x="1142753" y="1298702"/>
            <a:chExt cx="5549049" cy="4909497"/>
          </a:xfrm>
        </p:grpSpPr>
        <p:sp>
          <p:nvSpPr>
            <p:cNvPr id="25" name="Rectangle 24">
              <a:extLst>
                <a:ext uri="{FF2B5EF4-FFF2-40B4-BE49-F238E27FC236}">
                  <a16:creationId xmlns:a16="http://schemas.microsoft.com/office/drawing/2014/main" id="{515402B2-1A2C-409C-AB00-6AB0FC587A9C}"/>
                </a:ext>
              </a:extLst>
            </p:cNvPr>
            <p:cNvSpPr/>
            <p:nvPr/>
          </p:nvSpPr>
          <p:spPr>
            <a:xfrm>
              <a:off x="2045356" y="1849039"/>
              <a:ext cx="45719" cy="3774395"/>
            </a:xfrm>
            <a:prstGeom prst="rect">
              <a:avLst/>
            </a:prstGeom>
            <a:gradFill flip="none" rotWithShape="1">
              <a:gsLst>
                <a:gs pos="0">
                  <a:srgbClr val="C00000"/>
                </a:gs>
                <a:gs pos="68000">
                  <a:schemeClr val="bg1">
                    <a:lumMod val="85000"/>
                  </a:schemeClr>
                </a:gs>
                <a:gs pos="34000">
                  <a:schemeClr val="bg1">
                    <a:lumMod val="85000"/>
                  </a:schemeClr>
                </a:gs>
                <a:gs pos="100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F9FA106-1284-45C4-A5B4-22AD62C89D18}"/>
                </a:ext>
              </a:extLst>
            </p:cNvPr>
            <p:cNvGrpSpPr/>
            <p:nvPr/>
          </p:nvGrpSpPr>
          <p:grpSpPr>
            <a:xfrm>
              <a:off x="1142753" y="1298703"/>
              <a:ext cx="1805206" cy="4909496"/>
              <a:chOff x="859676" y="2115772"/>
              <a:chExt cx="1805206" cy="2899890"/>
            </a:xfrm>
          </p:grpSpPr>
          <p:sp>
            <p:nvSpPr>
              <p:cNvPr id="26" name="TextBox 25">
                <a:extLst>
                  <a:ext uri="{FF2B5EF4-FFF2-40B4-BE49-F238E27FC236}">
                    <a16:creationId xmlns:a16="http://schemas.microsoft.com/office/drawing/2014/main" id="{41871271-0DF3-47F9-B933-62C05E05FCED}"/>
                  </a:ext>
                </a:extLst>
              </p:cNvPr>
              <p:cNvSpPr txBox="1"/>
              <p:nvPr/>
            </p:nvSpPr>
            <p:spPr>
              <a:xfrm>
                <a:off x="1245686" y="4706612"/>
                <a:ext cx="1027133" cy="309050"/>
              </a:xfrm>
              <a:prstGeom prst="rect">
                <a:avLst/>
              </a:prstGeom>
              <a:noFill/>
            </p:spPr>
            <p:txBody>
              <a:bodyPr wrap="square" rtlCol="0">
                <a:spAutoFit/>
              </a:bodyPr>
              <a:lstStyle>
                <a:defPPr>
                  <a:defRPr lang="en-US"/>
                </a:defPPr>
                <a:lvl1pPr algn="ctr">
                  <a:defRPr sz="1050">
                    <a:latin typeface="Arial" panose="020B0604020202020204" pitchFamily="34" charset="0"/>
                    <a:cs typeface="Arial" panose="020B0604020202020204" pitchFamily="34" charset="0"/>
                  </a:defRPr>
                </a:lvl1pPr>
              </a:lstStyle>
              <a:p>
                <a:r>
                  <a:rPr lang="en-US" sz="1400" dirty="0"/>
                  <a:t>Least </a:t>
                </a:r>
                <a:br>
                  <a:rPr lang="en-US" sz="1400" dirty="0"/>
                </a:br>
                <a:r>
                  <a:rPr lang="en-US" sz="1400" dirty="0"/>
                  <a:t>important</a:t>
                </a:r>
              </a:p>
            </p:txBody>
          </p:sp>
          <p:sp>
            <p:nvSpPr>
              <p:cNvPr id="27" name="TextBox 26">
                <a:extLst>
                  <a:ext uri="{FF2B5EF4-FFF2-40B4-BE49-F238E27FC236}">
                    <a16:creationId xmlns:a16="http://schemas.microsoft.com/office/drawing/2014/main" id="{F6CFA1F8-7A29-4382-946F-948FA7ABFCCC}"/>
                  </a:ext>
                </a:extLst>
              </p:cNvPr>
              <p:cNvSpPr txBox="1"/>
              <p:nvPr/>
            </p:nvSpPr>
            <p:spPr>
              <a:xfrm>
                <a:off x="859676" y="2115772"/>
                <a:ext cx="1805206" cy="30905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Most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important</a:t>
                </a:r>
              </a:p>
            </p:txBody>
          </p:sp>
        </p:grpSp>
        <p:pic>
          <p:nvPicPr>
            <p:cNvPr id="18" name="Picture 17" descr="Table&#10;&#10;Description automatically generated with medium confidence">
              <a:extLst>
                <a:ext uri="{FF2B5EF4-FFF2-40B4-BE49-F238E27FC236}">
                  <a16:creationId xmlns:a16="http://schemas.microsoft.com/office/drawing/2014/main" id="{4FD846D0-D29F-8040-854B-49E8F0EF5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270" y="1298702"/>
              <a:ext cx="4278532" cy="4865345"/>
            </a:xfrm>
            <a:prstGeom prst="rect">
              <a:avLst/>
            </a:prstGeom>
          </p:spPr>
        </p:pic>
      </p:grpSp>
      <p:sp>
        <p:nvSpPr>
          <p:cNvPr id="13" name="TextBox 12">
            <a:extLst>
              <a:ext uri="{FF2B5EF4-FFF2-40B4-BE49-F238E27FC236}">
                <a16:creationId xmlns:a16="http://schemas.microsoft.com/office/drawing/2014/main" id="{DDB01A4A-BCBE-054A-BB32-B38EB5995CAF}"/>
              </a:ext>
            </a:extLst>
          </p:cNvPr>
          <p:cNvSpPr txBox="1"/>
          <p:nvPr/>
        </p:nvSpPr>
        <p:spPr>
          <a:xfrm>
            <a:off x="5072017" y="881315"/>
            <a:ext cx="1517750" cy="276999"/>
          </a:xfrm>
          <a:prstGeom prst="rect">
            <a:avLst/>
          </a:prstGeom>
          <a:solidFill>
            <a:schemeClr val="bg1"/>
          </a:solidFill>
        </p:spPr>
        <p:txBody>
          <a:bodyPr wrap="square" rtlCol="0">
            <a:spAutoFit/>
          </a:bodyPr>
          <a:lstStyle/>
          <a:p>
            <a:r>
              <a:rPr lang="en-US" sz="1200" dirty="0"/>
              <a:t>wOBA prediction</a:t>
            </a:r>
          </a:p>
        </p:txBody>
      </p:sp>
      <p:sp>
        <p:nvSpPr>
          <p:cNvPr id="14" name="Rectangle 13">
            <a:extLst>
              <a:ext uri="{FF2B5EF4-FFF2-40B4-BE49-F238E27FC236}">
                <a16:creationId xmlns:a16="http://schemas.microsoft.com/office/drawing/2014/main" id="{9FC320C2-72DF-4C49-AE2E-722E93E99913}"/>
              </a:ext>
            </a:extLst>
          </p:cNvPr>
          <p:cNvSpPr/>
          <p:nvPr/>
        </p:nvSpPr>
        <p:spPr>
          <a:xfrm>
            <a:off x="2744583" y="1278327"/>
            <a:ext cx="1473893" cy="496935"/>
          </a:xfrm>
          <a:custGeom>
            <a:avLst/>
            <a:gdLst>
              <a:gd name="connsiteX0" fmla="*/ 0 w 1473893"/>
              <a:gd name="connsiteY0" fmla="*/ 0 h 496935"/>
              <a:gd name="connsiteX1" fmla="*/ 476559 w 1473893"/>
              <a:gd name="connsiteY1" fmla="*/ 0 h 496935"/>
              <a:gd name="connsiteX2" fmla="*/ 923640 w 1473893"/>
              <a:gd name="connsiteY2" fmla="*/ 0 h 496935"/>
              <a:gd name="connsiteX3" fmla="*/ 1473893 w 1473893"/>
              <a:gd name="connsiteY3" fmla="*/ 0 h 496935"/>
              <a:gd name="connsiteX4" fmla="*/ 1473893 w 1473893"/>
              <a:gd name="connsiteY4" fmla="*/ 496935 h 496935"/>
              <a:gd name="connsiteX5" fmla="*/ 1012073 w 1473893"/>
              <a:gd name="connsiteY5" fmla="*/ 496935 h 496935"/>
              <a:gd name="connsiteX6" fmla="*/ 491298 w 1473893"/>
              <a:gd name="connsiteY6" fmla="*/ 496935 h 496935"/>
              <a:gd name="connsiteX7" fmla="*/ 0 w 1473893"/>
              <a:gd name="connsiteY7" fmla="*/ 496935 h 496935"/>
              <a:gd name="connsiteX8" fmla="*/ 0 w 1473893"/>
              <a:gd name="connsiteY8" fmla="*/ 0 h 49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893" h="496935" extrusionOk="0">
                <a:moveTo>
                  <a:pt x="0" y="0"/>
                </a:moveTo>
                <a:cubicBezTo>
                  <a:pt x="156112" y="-12530"/>
                  <a:pt x="321576" y="-22141"/>
                  <a:pt x="476559" y="0"/>
                </a:cubicBezTo>
                <a:cubicBezTo>
                  <a:pt x="631542" y="22141"/>
                  <a:pt x="797483" y="16195"/>
                  <a:pt x="923640" y="0"/>
                </a:cubicBezTo>
                <a:cubicBezTo>
                  <a:pt x="1049797" y="-16195"/>
                  <a:pt x="1321150" y="-18051"/>
                  <a:pt x="1473893" y="0"/>
                </a:cubicBezTo>
                <a:cubicBezTo>
                  <a:pt x="1493029" y="127543"/>
                  <a:pt x="1471725" y="304297"/>
                  <a:pt x="1473893" y="496935"/>
                </a:cubicBezTo>
                <a:cubicBezTo>
                  <a:pt x="1360567" y="513700"/>
                  <a:pt x="1185902" y="497627"/>
                  <a:pt x="1012073" y="496935"/>
                </a:cubicBezTo>
                <a:cubicBezTo>
                  <a:pt x="838244" y="496243"/>
                  <a:pt x="634494" y="484017"/>
                  <a:pt x="491298" y="496935"/>
                </a:cubicBezTo>
                <a:cubicBezTo>
                  <a:pt x="348102" y="509853"/>
                  <a:pt x="109799" y="476068"/>
                  <a:pt x="0" y="496935"/>
                </a:cubicBezTo>
                <a:cubicBezTo>
                  <a:pt x="-20095" y="307378"/>
                  <a:pt x="-16828" y="236509"/>
                  <a:pt x="0" y="0"/>
                </a:cubicBezTo>
                <a:close/>
              </a:path>
            </a:pathLst>
          </a:custGeom>
          <a:noFill/>
          <a:ln w="38100">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999E5C-186F-AA4B-A108-4BA1C6D88419}"/>
              </a:ext>
            </a:extLst>
          </p:cNvPr>
          <p:cNvSpPr/>
          <p:nvPr/>
        </p:nvSpPr>
        <p:spPr>
          <a:xfrm>
            <a:off x="6003236" y="1953191"/>
            <a:ext cx="668688" cy="276999"/>
          </a:xfrm>
          <a:custGeom>
            <a:avLst/>
            <a:gdLst>
              <a:gd name="connsiteX0" fmla="*/ 0 w 668688"/>
              <a:gd name="connsiteY0" fmla="*/ 138500 h 276999"/>
              <a:gd name="connsiteX1" fmla="*/ 334344 w 668688"/>
              <a:gd name="connsiteY1" fmla="*/ 0 h 276999"/>
              <a:gd name="connsiteX2" fmla="*/ 668688 w 668688"/>
              <a:gd name="connsiteY2" fmla="*/ 138500 h 276999"/>
              <a:gd name="connsiteX3" fmla="*/ 334344 w 668688"/>
              <a:gd name="connsiteY3" fmla="*/ 277000 h 276999"/>
              <a:gd name="connsiteX4" fmla="*/ 0 w 668688"/>
              <a:gd name="connsiteY4" fmla="*/ 138500 h 27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688" h="276999" extrusionOk="0">
                <a:moveTo>
                  <a:pt x="0" y="138500"/>
                </a:moveTo>
                <a:cubicBezTo>
                  <a:pt x="-18888" y="50358"/>
                  <a:pt x="139553" y="3805"/>
                  <a:pt x="334344" y="0"/>
                </a:cubicBezTo>
                <a:cubicBezTo>
                  <a:pt x="530618" y="2446"/>
                  <a:pt x="665942" y="62096"/>
                  <a:pt x="668688" y="138500"/>
                </a:cubicBezTo>
                <a:cubicBezTo>
                  <a:pt x="649442" y="233786"/>
                  <a:pt x="515218" y="297889"/>
                  <a:pt x="334344" y="277000"/>
                </a:cubicBezTo>
                <a:cubicBezTo>
                  <a:pt x="146185" y="275082"/>
                  <a:pt x="8745" y="219170"/>
                  <a:pt x="0" y="138500"/>
                </a:cubicBezTo>
                <a:close/>
              </a:path>
            </a:pathLst>
          </a:custGeom>
          <a:noFill/>
          <a:ln w="38100">
            <a:solidFill>
              <a:schemeClr val="accent2"/>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2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Global Feature Importance for </a:t>
            </a:r>
            <a:r>
              <a:rPr lang="en-US" sz="3200" dirty="0">
                <a:solidFill>
                  <a:srgbClr val="F05F22"/>
                </a:solidFill>
                <a:latin typeface="Arial" panose="020B0604020202020204" pitchFamily="34" charset="0"/>
                <a:cs typeface="Arial" panose="020B0604020202020204" pitchFamily="34" charset="0"/>
              </a:rPr>
              <a:t>Different Predictions</a:t>
            </a:r>
          </a:p>
        </p:txBody>
      </p:sp>
      <p:pic>
        <p:nvPicPr>
          <p:cNvPr id="8" name="Picture 7" descr="Table&#10;&#10;Description automatically generated">
            <a:extLst>
              <a:ext uri="{FF2B5EF4-FFF2-40B4-BE49-F238E27FC236}">
                <a16:creationId xmlns:a16="http://schemas.microsoft.com/office/drawing/2014/main" id="{6BBCC599-7093-3F4C-ABA0-39ECCE770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29" y="1419782"/>
            <a:ext cx="3638315" cy="4137320"/>
          </a:xfrm>
          <a:prstGeom prst="rect">
            <a:avLst/>
          </a:prstGeom>
        </p:spPr>
      </p:pic>
      <p:sp>
        <p:nvSpPr>
          <p:cNvPr id="11" name="Rectangle 10">
            <a:extLst>
              <a:ext uri="{FF2B5EF4-FFF2-40B4-BE49-F238E27FC236}">
                <a16:creationId xmlns:a16="http://schemas.microsoft.com/office/drawing/2014/main" id="{1F5636A4-3973-B149-9E04-CFE57669EBC3}"/>
              </a:ext>
            </a:extLst>
          </p:cNvPr>
          <p:cNvSpPr/>
          <p:nvPr/>
        </p:nvSpPr>
        <p:spPr>
          <a:xfrm>
            <a:off x="2209572" y="1102490"/>
            <a:ext cx="1582486" cy="365760"/>
          </a:xfrm>
          <a:prstGeom prst="rect">
            <a:avLst/>
          </a:prstGeom>
        </p:spPr>
        <p:txBody>
          <a:bodyPr wrap="none">
            <a:spAutoFit/>
          </a:bodyPr>
          <a:lstStyle/>
          <a:p>
            <a:pPr algn="just" defTabSz="857323">
              <a:defRPr sz="1800" b="0" i="0" u="none" strike="noStrike" kern="0" cap="none" spc="0" baseline="0">
                <a:solidFill>
                  <a:srgbClr val="000000"/>
                </a:solidFill>
                <a:uFillTx/>
              </a:defRPr>
            </a:pPr>
            <a:r>
              <a:rPr lang="en-US" dirty="0">
                <a:solidFill>
                  <a:srgbClr val="000000"/>
                </a:solidFill>
                <a:latin typeface="Arial" panose="020B0604020202020204" pitchFamily="34" charset="0"/>
                <a:cs typeface="Arial" panose="020B0604020202020204" pitchFamily="34" charset="0"/>
              </a:rPr>
              <a:t>HR prediction</a:t>
            </a:r>
          </a:p>
        </p:txBody>
      </p:sp>
      <p:pic>
        <p:nvPicPr>
          <p:cNvPr id="13" name="Picture 12" descr="A picture containing table&#10;&#10;Description automatically generated">
            <a:extLst>
              <a:ext uri="{FF2B5EF4-FFF2-40B4-BE49-F238E27FC236}">
                <a16:creationId xmlns:a16="http://schemas.microsoft.com/office/drawing/2014/main" id="{D18C7D85-B678-AF4E-84A5-279A49D1C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572" y="1419782"/>
            <a:ext cx="3687098" cy="4192795"/>
          </a:xfrm>
          <a:prstGeom prst="rect">
            <a:avLst/>
          </a:prstGeom>
        </p:spPr>
      </p:pic>
      <p:pic>
        <p:nvPicPr>
          <p:cNvPr id="29" name="Picture 28" descr="Table&#10;&#10;Description automatically generated">
            <a:extLst>
              <a:ext uri="{FF2B5EF4-FFF2-40B4-BE49-F238E27FC236}">
                <a16:creationId xmlns:a16="http://schemas.microsoft.com/office/drawing/2014/main" id="{DE9FB0D0-11DD-C447-BD28-F1DB6AF05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5148" y="1419782"/>
            <a:ext cx="3700501" cy="4208035"/>
          </a:xfrm>
          <a:prstGeom prst="rect">
            <a:avLst/>
          </a:prstGeom>
        </p:spPr>
      </p:pic>
      <p:sp>
        <p:nvSpPr>
          <p:cNvPr id="51" name="Rectangle 50">
            <a:extLst>
              <a:ext uri="{FF2B5EF4-FFF2-40B4-BE49-F238E27FC236}">
                <a16:creationId xmlns:a16="http://schemas.microsoft.com/office/drawing/2014/main" id="{AA4A89ED-59A6-3741-85BC-C013EAC92EA2}"/>
              </a:ext>
            </a:extLst>
          </p:cNvPr>
          <p:cNvSpPr/>
          <p:nvPr/>
        </p:nvSpPr>
        <p:spPr>
          <a:xfrm>
            <a:off x="5304758" y="1102490"/>
            <a:ext cx="1582484" cy="365760"/>
          </a:xfrm>
          <a:prstGeom prst="rect">
            <a:avLst/>
          </a:prstGeom>
        </p:spPr>
        <p:txBody>
          <a:bodyPr wrap="none">
            <a:spAutoFit/>
          </a:bodyPr>
          <a:lstStyle/>
          <a:p>
            <a:pPr algn="just" defTabSz="857323">
              <a:defRPr sz="1800" b="0" i="0" u="none" strike="noStrike" kern="0" cap="none" spc="0" baseline="0">
                <a:solidFill>
                  <a:srgbClr val="000000"/>
                </a:solidFill>
                <a:uFillTx/>
              </a:defRPr>
            </a:pPr>
            <a:r>
              <a:rPr lang="en-US" dirty="0">
                <a:solidFill>
                  <a:srgbClr val="000000"/>
                </a:solidFill>
                <a:latin typeface="Arial" panose="020B0604020202020204" pitchFamily="34" charset="0"/>
                <a:cs typeface="Arial" panose="020B0604020202020204" pitchFamily="34" charset="0"/>
              </a:rPr>
              <a:t>SO prediction</a:t>
            </a:r>
          </a:p>
        </p:txBody>
      </p:sp>
      <p:sp>
        <p:nvSpPr>
          <p:cNvPr id="52" name="Rectangle 51">
            <a:extLst>
              <a:ext uri="{FF2B5EF4-FFF2-40B4-BE49-F238E27FC236}">
                <a16:creationId xmlns:a16="http://schemas.microsoft.com/office/drawing/2014/main" id="{05D14931-30C2-D942-B666-4362C9819608}"/>
              </a:ext>
            </a:extLst>
          </p:cNvPr>
          <p:cNvSpPr/>
          <p:nvPr/>
        </p:nvSpPr>
        <p:spPr>
          <a:xfrm>
            <a:off x="9113043" y="1102490"/>
            <a:ext cx="1569660" cy="365760"/>
          </a:xfrm>
          <a:prstGeom prst="rect">
            <a:avLst/>
          </a:prstGeom>
        </p:spPr>
        <p:txBody>
          <a:bodyPr wrap="none">
            <a:spAutoFit/>
          </a:bodyPr>
          <a:lstStyle/>
          <a:p>
            <a:pPr algn="just" defTabSz="857323">
              <a:defRPr sz="1800" b="0" i="0" u="none" strike="noStrike" kern="0" cap="none" spc="0" baseline="0">
                <a:solidFill>
                  <a:srgbClr val="000000"/>
                </a:solidFill>
                <a:uFillTx/>
              </a:defRPr>
            </a:pPr>
            <a:r>
              <a:rPr lang="en-US" dirty="0">
                <a:solidFill>
                  <a:srgbClr val="000000"/>
                </a:solidFill>
                <a:latin typeface="Arial" panose="020B0604020202020204" pitchFamily="34" charset="0"/>
                <a:cs typeface="Arial" panose="020B0604020202020204" pitchFamily="34" charset="0"/>
              </a:rPr>
              <a:t>DP prediction</a:t>
            </a:r>
          </a:p>
        </p:txBody>
      </p:sp>
      <p:grpSp>
        <p:nvGrpSpPr>
          <p:cNvPr id="17" name="Group 16">
            <a:extLst>
              <a:ext uri="{FF2B5EF4-FFF2-40B4-BE49-F238E27FC236}">
                <a16:creationId xmlns:a16="http://schemas.microsoft.com/office/drawing/2014/main" id="{540A8F56-6CF0-4037-A799-8690DA621AFF}"/>
              </a:ext>
            </a:extLst>
          </p:cNvPr>
          <p:cNvGrpSpPr/>
          <p:nvPr/>
        </p:nvGrpSpPr>
        <p:grpSpPr>
          <a:xfrm>
            <a:off x="123570" y="1196724"/>
            <a:ext cx="929641" cy="4568901"/>
            <a:chOff x="2215369" y="1387700"/>
            <a:chExt cx="929641" cy="4568901"/>
          </a:xfrm>
        </p:grpSpPr>
        <p:grpSp>
          <p:nvGrpSpPr>
            <p:cNvPr id="7" name="Group 6">
              <a:extLst>
                <a:ext uri="{FF2B5EF4-FFF2-40B4-BE49-F238E27FC236}">
                  <a16:creationId xmlns:a16="http://schemas.microsoft.com/office/drawing/2014/main" id="{840F16C3-B1ED-4559-ACEF-66D9C24DA453}"/>
                </a:ext>
              </a:extLst>
            </p:cNvPr>
            <p:cNvGrpSpPr/>
            <p:nvPr/>
          </p:nvGrpSpPr>
          <p:grpSpPr>
            <a:xfrm>
              <a:off x="2215369" y="1387700"/>
              <a:ext cx="929641" cy="4568901"/>
              <a:chOff x="2352256" y="1387700"/>
              <a:chExt cx="929641" cy="4568901"/>
            </a:xfrm>
          </p:grpSpPr>
          <p:sp>
            <p:nvSpPr>
              <p:cNvPr id="27" name="TextBox 26">
                <a:extLst>
                  <a:ext uri="{FF2B5EF4-FFF2-40B4-BE49-F238E27FC236}">
                    <a16:creationId xmlns:a16="http://schemas.microsoft.com/office/drawing/2014/main" id="{1E7DAAA6-19CE-4F8C-A013-AF0F74C20554}"/>
                  </a:ext>
                </a:extLst>
              </p:cNvPr>
              <p:cNvSpPr txBox="1"/>
              <p:nvPr/>
            </p:nvSpPr>
            <p:spPr>
              <a:xfrm>
                <a:off x="2352256" y="5433381"/>
                <a:ext cx="929641" cy="523220"/>
              </a:xfrm>
              <a:prstGeom prst="rect">
                <a:avLst/>
              </a:prstGeom>
              <a:noFill/>
            </p:spPr>
            <p:txBody>
              <a:bodyPr wrap="square" rtlCol="0">
                <a:spAutoFit/>
              </a:bodyPr>
              <a:lstStyle>
                <a:defPPr>
                  <a:defRPr lang="en-US"/>
                </a:defPPr>
                <a:lvl1pPr algn="ctr">
                  <a:defRPr sz="1050">
                    <a:latin typeface="Arial" panose="020B0604020202020204" pitchFamily="34" charset="0"/>
                    <a:cs typeface="Arial" panose="020B0604020202020204" pitchFamily="34" charset="0"/>
                  </a:defRPr>
                </a:lvl1pPr>
              </a:lstStyle>
              <a:p>
                <a:r>
                  <a:rPr lang="en-US" sz="1400" dirty="0"/>
                  <a:t>Least </a:t>
                </a:r>
                <a:br>
                  <a:rPr lang="en-US" sz="1400" dirty="0"/>
                </a:br>
                <a:r>
                  <a:rPr lang="en-US" sz="1400" dirty="0"/>
                  <a:t>important</a:t>
                </a:r>
              </a:p>
            </p:txBody>
          </p:sp>
          <p:sp>
            <p:nvSpPr>
              <p:cNvPr id="28" name="TextBox 27">
                <a:extLst>
                  <a:ext uri="{FF2B5EF4-FFF2-40B4-BE49-F238E27FC236}">
                    <a16:creationId xmlns:a16="http://schemas.microsoft.com/office/drawing/2014/main" id="{01F95325-CB40-4AD0-B35A-3741E9726E83}"/>
                  </a:ext>
                </a:extLst>
              </p:cNvPr>
              <p:cNvSpPr txBox="1"/>
              <p:nvPr/>
            </p:nvSpPr>
            <p:spPr>
              <a:xfrm>
                <a:off x="2352256" y="1387700"/>
                <a:ext cx="929641"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Most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important</a:t>
                </a:r>
              </a:p>
            </p:txBody>
          </p:sp>
        </p:grpSp>
        <p:sp>
          <p:nvSpPr>
            <p:cNvPr id="14" name="Rectangle 13">
              <a:extLst>
                <a:ext uri="{FF2B5EF4-FFF2-40B4-BE49-F238E27FC236}">
                  <a16:creationId xmlns:a16="http://schemas.microsoft.com/office/drawing/2014/main" id="{DF8A1082-F0FC-4ADD-B962-36EC6E5DA98C}"/>
                </a:ext>
              </a:extLst>
            </p:cNvPr>
            <p:cNvSpPr/>
            <p:nvPr/>
          </p:nvSpPr>
          <p:spPr>
            <a:xfrm flipH="1">
              <a:off x="2591726" y="1984837"/>
              <a:ext cx="45719" cy="3448543"/>
            </a:xfrm>
            <a:prstGeom prst="rect">
              <a:avLst/>
            </a:prstGeom>
            <a:gradFill flip="none" rotWithShape="1">
              <a:gsLst>
                <a:gs pos="0">
                  <a:srgbClr val="C00000"/>
                </a:gs>
                <a:gs pos="68000">
                  <a:schemeClr val="bg1">
                    <a:lumMod val="85000"/>
                  </a:schemeClr>
                </a:gs>
                <a:gs pos="34000">
                  <a:schemeClr val="bg1">
                    <a:lumMod val="85000"/>
                  </a:schemeClr>
                </a:gs>
                <a:gs pos="100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cxnSp>
        <p:nvCxnSpPr>
          <p:cNvPr id="32" name="Straight Connector 31">
            <a:extLst>
              <a:ext uri="{FF2B5EF4-FFF2-40B4-BE49-F238E27FC236}">
                <a16:creationId xmlns:a16="http://schemas.microsoft.com/office/drawing/2014/main" id="{A43C8D89-54C4-2244-A790-AC8B9AEE3E8E}"/>
              </a:ext>
            </a:extLst>
          </p:cNvPr>
          <p:cNvCxnSpPr>
            <a:cxnSpLocks/>
          </p:cNvCxnSpPr>
          <p:nvPr/>
        </p:nvCxnSpPr>
        <p:spPr>
          <a:xfrm>
            <a:off x="4198858" y="1092375"/>
            <a:ext cx="0" cy="466313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4CBA65-A856-C547-867D-501EC535F943}"/>
              </a:ext>
            </a:extLst>
          </p:cNvPr>
          <p:cNvCxnSpPr>
            <a:cxnSpLocks/>
          </p:cNvCxnSpPr>
          <p:nvPr/>
        </p:nvCxnSpPr>
        <p:spPr>
          <a:xfrm>
            <a:off x="7910670" y="1092375"/>
            <a:ext cx="0" cy="466313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3478190-7323-6349-AB9D-94E83620069C}"/>
              </a:ext>
            </a:extLst>
          </p:cNvPr>
          <p:cNvSpPr/>
          <p:nvPr/>
        </p:nvSpPr>
        <p:spPr>
          <a:xfrm>
            <a:off x="4890051" y="2153329"/>
            <a:ext cx="1013792" cy="205556"/>
          </a:xfrm>
          <a:custGeom>
            <a:avLst/>
            <a:gdLst>
              <a:gd name="connsiteX0" fmla="*/ 0 w 1013792"/>
              <a:gd name="connsiteY0" fmla="*/ 0 h 205556"/>
              <a:gd name="connsiteX1" fmla="*/ 496758 w 1013792"/>
              <a:gd name="connsiteY1" fmla="*/ 0 h 205556"/>
              <a:gd name="connsiteX2" fmla="*/ 1013792 w 1013792"/>
              <a:gd name="connsiteY2" fmla="*/ 0 h 205556"/>
              <a:gd name="connsiteX3" fmla="*/ 1013792 w 1013792"/>
              <a:gd name="connsiteY3" fmla="*/ 205556 h 205556"/>
              <a:gd name="connsiteX4" fmla="*/ 506896 w 1013792"/>
              <a:gd name="connsiteY4" fmla="*/ 205556 h 205556"/>
              <a:gd name="connsiteX5" fmla="*/ 0 w 1013792"/>
              <a:gd name="connsiteY5" fmla="*/ 205556 h 205556"/>
              <a:gd name="connsiteX6" fmla="*/ 0 w 1013792"/>
              <a:gd name="connsiteY6" fmla="*/ 0 h 20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792" h="205556" extrusionOk="0">
                <a:moveTo>
                  <a:pt x="0" y="0"/>
                </a:moveTo>
                <a:cubicBezTo>
                  <a:pt x="182232" y="-4217"/>
                  <a:pt x="294995" y="3346"/>
                  <a:pt x="496758" y="0"/>
                </a:cubicBezTo>
                <a:cubicBezTo>
                  <a:pt x="698521" y="-3346"/>
                  <a:pt x="899206" y="-2103"/>
                  <a:pt x="1013792" y="0"/>
                </a:cubicBezTo>
                <a:cubicBezTo>
                  <a:pt x="1005989" y="100047"/>
                  <a:pt x="1005840" y="126760"/>
                  <a:pt x="1013792" y="205556"/>
                </a:cubicBezTo>
                <a:cubicBezTo>
                  <a:pt x="764355" y="198131"/>
                  <a:pt x="663756" y="229240"/>
                  <a:pt x="506896" y="205556"/>
                </a:cubicBezTo>
                <a:cubicBezTo>
                  <a:pt x="350036" y="181872"/>
                  <a:pt x="193977" y="214857"/>
                  <a:pt x="0" y="205556"/>
                </a:cubicBezTo>
                <a:cubicBezTo>
                  <a:pt x="-6763" y="151812"/>
                  <a:pt x="650" y="102633"/>
                  <a:pt x="0" y="0"/>
                </a:cubicBezTo>
                <a:close/>
              </a:path>
            </a:pathLst>
          </a:custGeom>
          <a:noFill/>
          <a:ln w="38100">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18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pic>
        <p:nvPicPr>
          <p:cNvPr id="17" name="Picture 2">
            <a:extLst>
              <a:ext uri="{FF2B5EF4-FFF2-40B4-BE49-F238E27FC236}">
                <a16:creationId xmlns:a16="http://schemas.microsoft.com/office/drawing/2014/main" id="{733D6CD6-56DE-49FD-B85D-AE315A3F9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226" y="467501"/>
            <a:ext cx="4840874" cy="102553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9E96BC5-588A-46A5-AF19-CF0CBCDC3C63}"/>
              </a:ext>
            </a:extLst>
          </p:cNvPr>
          <p:cNvSpPr/>
          <p:nvPr/>
        </p:nvSpPr>
        <p:spPr>
          <a:xfrm>
            <a:off x="2590801" y="2827451"/>
            <a:ext cx="8948420" cy="1036951"/>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ts val="8000"/>
              </a:lnSpc>
              <a:spcBef>
                <a:spcPts val="0"/>
              </a:spcBef>
              <a:spcAft>
                <a:spcPts val="0"/>
              </a:spcAft>
              <a:buNone/>
              <a:tabLst/>
              <a:defRPr sz="1800" b="0" i="0" u="none" strike="noStrike" kern="0" cap="none" spc="0" baseline="0">
                <a:solidFill>
                  <a:srgbClr val="000000"/>
                </a:solidFill>
                <a:uFillTx/>
              </a:defRPr>
            </a:pPr>
            <a:r>
              <a:rPr lang="en-US" sz="6000" dirty="0">
                <a:latin typeface="Arial" pitchFamily="34"/>
                <a:cs typeface="Arial" pitchFamily="34"/>
              </a:rPr>
              <a:t>Strategies</a:t>
            </a:r>
            <a:endParaRPr lang="en-US" sz="4000" b="0" i="0" u="none" strike="noStrike" kern="1200" cap="none" spc="0" baseline="0" dirty="0">
              <a:uFillTx/>
              <a:latin typeface="Arial" pitchFamily="34"/>
              <a:cs typeface="Arial" pitchFamily="34"/>
            </a:endParaRPr>
          </a:p>
        </p:txBody>
      </p:sp>
      <p:pic>
        <p:nvPicPr>
          <p:cNvPr id="9" name="Picture 8">
            <a:extLst>
              <a:ext uri="{FF2B5EF4-FFF2-40B4-BE49-F238E27FC236}">
                <a16:creationId xmlns:a16="http://schemas.microsoft.com/office/drawing/2014/main" id="{3D844D19-331E-4AEB-8DCD-5F6FCCCCF7E9}"/>
              </a:ext>
            </a:extLst>
          </p:cNvPr>
          <p:cNvPicPr>
            <a:picLocks noChangeAspect="1"/>
          </p:cNvPicPr>
          <p:nvPr/>
        </p:nvPicPr>
        <p:blipFill rotWithShape="1">
          <a:blip r:embed="rId4">
            <a:clrChange>
              <a:clrFrom>
                <a:srgbClr val="F8FAFB"/>
              </a:clrFrom>
              <a:clrTo>
                <a:srgbClr val="F8FAFB">
                  <a:alpha val="0"/>
                </a:srgbClr>
              </a:clrTo>
            </a:clrChange>
          </a:blip>
          <a:srcRect l="26250" t="28620" r="58395" b="41583"/>
          <a:stretch/>
        </p:blipFill>
        <p:spPr>
          <a:xfrm>
            <a:off x="7867694" y="3864402"/>
            <a:ext cx="1548783" cy="1690537"/>
          </a:xfrm>
          <a:prstGeom prst="rect">
            <a:avLst/>
          </a:prstGeom>
        </p:spPr>
      </p:pic>
    </p:spTree>
    <p:extLst>
      <p:ext uri="{BB962C8B-B14F-4D97-AF65-F5344CB8AC3E}">
        <p14:creationId xmlns:p14="http://schemas.microsoft.com/office/powerpoint/2010/main" val="1011409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Using Singlearity-PA to Build </a:t>
            </a:r>
            <a:r>
              <a:rPr lang="en-US" sz="2800" dirty="0">
                <a:solidFill>
                  <a:srgbClr val="F05F22"/>
                </a:solidFill>
                <a:latin typeface="Arial" panose="020B0604020202020204" pitchFamily="34" charset="0"/>
                <a:cs typeface="Arial" panose="020B0604020202020204" pitchFamily="34" charset="0"/>
              </a:rPr>
              <a:t>Complex Strategies </a:t>
            </a:r>
            <a:r>
              <a:rPr lang="en-US" sz="2800" dirty="0">
                <a:latin typeface="Arial" panose="020B0604020202020204" pitchFamily="34" charset="0"/>
                <a:cs typeface="Arial" panose="020B0604020202020204" pitchFamily="34" charset="0"/>
              </a:rPr>
              <a:t>and </a:t>
            </a:r>
            <a:r>
              <a:rPr lang="en-US" sz="2800" dirty="0">
                <a:solidFill>
                  <a:srgbClr val="F05F22"/>
                </a:solidFill>
                <a:latin typeface="Arial" panose="020B0604020202020204" pitchFamily="34" charset="0"/>
                <a:cs typeface="Arial" panose="020B0604020202020204" pitchFamily="34" charset="0"/>
              </a:rPr>
              <a:t>Predictions </a:t>
            </a:r>
          </a:p>
        </p:txBody>
      </p:sp>
      <p:sp>
        <p:nvSpPr>
          <p:cNvPr id="34" name="Rectangle 33">
            <a:extLst>
              <a:ext uri="{FF2B5EF4-FFF2-40B4-BE49-F238E27FC236}">
                <a16:creationId xmlns:a16="http://schemas.microsoft.com/office/drawing/2014/main" id="{6746EEEF-0A32-45D7-8460-49F92709B439}"/>
              </a:ext>
            </a:extLst>
          </p:cNvPr>
          <p:cNvSpPr/>
          <p:nvPr/>
        </p:nvSpPr>
        <p:spPr>
          <a:xfrm>
            <a:off x="1476233" y="3884188"/>
            <a:ext cx="9693525" cy="2215991"/>
          </a:xfrm>
          <a:prstGeom prst="rect">
            <a:avLst/>
          </a:prstGeom>
        </p:spPr>
        <p:txBody>
          <a:bodyPr wrap="square">
            <a:spAutoFit/>
          </a:bodyPr>
          <a:lstStyle/>
          <a:p>
            <a:pPr>
              <a:spcBef>
                <a:spcPts val="400"/>
              </a:spcBef>
              <a:spcAft>
                <a:spcPts val="200"/>
              </a:spcAft>
              <a:buClr>
                <a:srgbClr val="F05F22"/>
              </a:buClr>
              <a:defRPr/>
            </a:pPr>
            <a:r>
              <a:rPr lang="en-US" sz="2000" b="1" dirty="0">
                <a:solidFill>
                  <a:prstClr val="black"/>
                </a:solidFill>
                <a:latin typeface="Arial" panose="020B0604020202020204" pitchFamily="34" charset="0"/>
                <a:cs typeface="Arial" panose="020B0604020202020204" pitchFamily="34" charset="0"/>
              </a:rPr>
              <a:t>Sample Questions</a:t>
            </a:r>
          </a:p>
          <a:p>
            <a:pPr marL="342900" indent="-342900">
              <a:spcBef>
                <a:spcPts val="200"/>
              </a:spcBef>
              <a:buClr>
                <a:srgbClr val="F05F22"/>
              </a:buClr>
              <a:buFont typeface="+mj-lt"/>
              <a:buAutoNum type="arabicPeriod"/>
              <a:defRPr/>
            </a:pPr>
            <a:r>
              <a:rPr lang="en-US" dirty="0">
                <a:solidFill>
                  <a:prstClr val="black"/>
                </a:solidFill>
                <a:latin typeface="Arial" panose="020B0604020202020204" pitchFamily="34" charset="0"/>
                <a:cs typeface="Arial" panose="020B0604020202020204" pitchFamily="34" charset="0"/>
              </a:rPr>
              <a:t>How many runs will the NL score in the 1st inning?</a:t>
            </a:r>
          </a:p>
          <a:p>
            <a:pPr marL="342900" indent="-342900">
              <a:spcBef>
                <a:spcPts val="200"/>
              </a:spcBef>
              <a:buClr>
                <a:srgbClr val="F05F22"/>
              </a:buClr>
              <a:buFont typeface="+mj-lt"/>
              <a:buAutoNum type="arabicPeriod"/>
              <a:defRPr/>
            </a:pPr>
            <a:r>
              <a:rPr lang="en-US" dirty="0">
                <a:solidFill>
                  <a:prstClr val="black"/>
                </a:solidFill>
                <a:latin typeface="Arial" panose="020B0604020202020204" pitchFamily="34" charset="0"/>
                <a:cs typeface="Arial" panose="020B0604020202020204" pitchFamily="34" charset="0"/>
              </a:rPr>
              <a:t>What is the optimal batting order?</a:t>
            </a:r>
          </a:p>
          <a:p>
            <a:pPr marL="342900" indent="-342900">
              <a:spcBef>
                <a:spcPts val="200"/>
              </a:spcBef>
              <a:buClr>
                <a:srgbClr val="F05F22"/>
              </a:buClr>
              <a:buFont typeface="+mj-lt"/>
              <a:buAutoNum type="arabicPeriod"/>
              <a:defRPr/>
            </a:pPr>
            <a:r>
              <a:rPr lang="en-US" dirty="0">
                <a:solidFill>
                  <a:prstClr val="black"/>
                </a:solidFill>
                <a:latin typeface="Arial" panose="020B0604020202020204" pitchFamily="34" charset="0"/>
                <a:cs typeface="Arial" panose="020B0604020202020204" pitchFamily="34" charset="0"/>
              </a:rPr>
              <a:t>In extra innings with a runner starting on 2B and Freddie Freeman leading off, who should be brought in to pitch?</a:t>
            </a:r>
          </a:p>
          <a:p>
            <a:pPr marL="342900" indent="-342900">
              <a:spcBef>
                <a:spcPts val="200"/>
              </a:spcBef>
              <a:buClr>
                <a:srgbClr val="F05F22"/>
              </a:buClr>
              <a:buFont typeface="+mj-lt"/>
              <a:buAutoNum type="arabicPeriod"/>
              <a:defRPr/>
            </a:pPr>
            <a:r>
              <a:rPr lang="en-US" dirty="0">
                <a:solidFill>
                  <a:prstClr val="black"/>
                </a:solidFill>
                <a:latin typeface="Arial" panose="020B0604020202020204" pitchFamily="34" charset="0"/>
                <a:cs typeface="Arial" panose="020B0604020202020204" pitchFamily="34" charset="0"/>
              </a:rPr>
              <a:t>What is the probability that Nolan Arenado hits a HR in the first inning?</a:t>
            </a:r>
          </a:p>
          <a:p>
            <a:pPr marL="342900" indent="-342900">
              <a:spcBef>
                <a:spcPts val="200"/>
              </a:spcBef>
              <a:buClr>
                <a:srgbClr val="F05F22"/>
              </a:buClr>
              <a:buFont typeface="+mj-lt"/>
              <a:buAutoNum type="arabicPeriod"/>
              <a:defRPr/>
            </a:pPr>
            <a:r>
              <a:rPr lang="en-US" dirty="0">
                <a:solidFill>
                  <a:prstClr val="black"/>
                </a:solidFill>
                <a:latin typeface="Arial" panose="020B0604020202020204" pitchFamily="34" charset="0"/>
                <a:cs typeface="Arial" panose="020B0604020202020204" pitchFamily="34" charset="0"/>
              </a:rPr>
              <a:t>What is the probability that Justin Verlander K’s at least one batter?</a:t>
            </a:r>
          </a:p>
        </p:txBody>
      </p:sp>
      <p:grpSp>
        <p:nvGrpSpPr>
          <p:cNvPr id="10" name="Group 9">
            <a:extLst>
              <a:ext uri="{FF2B5EF4-FFF2-40B4-BE49-F238E27FC236}">
                <a16:creationId xmlns:a16="http://schemas.microsoft.com/office/drawing/2014/main" id="{7DFFE405-659C-4394-BAB6-FB9AA6855A6F}"/>
              </a:ext>
            </a:extLst>
          </p:cNvPr>
          <p:cNvGrpSpPr/>
          <p:nvPr/>
        </p:nvGrpSpPr>
        <p:grpSpPr>
          <a:xfrm>
            <a:off x="1345732" y="1121772"/>
            <a:ext cx="8497024" cy="2537707"/>
            <a:chOff x="1345732" y="1030332"/>
            <a:chExt cx="8497024" cy="2537707"/>
          </a:xfrm>
        </p:grpSpPr>
        <p:grpSp>
          <p:nvGrpSpPr>
            <p:cNvPr id="27" name="Group 7">
              <a:extLst>
                <a:ext uri="{FF2B5EF4-FFF2-40B4-BE49-F238E27FC236}">
                  <a16:creationId xmlns:a16="http://schemas.microsoft.com/office/drawing/2014/main" id="{16D79271-E677-4132-9E34-3EF1F9BF2E9E}"/>
                </a:ext>
              </a:extLst>
            </p:cNvPr>
            <p:cNvGrpSpPr/>
            <p:nvPr/>
          </p:nvGrpSpPr>
          <p:grpSpPr>
            <a:xfrm>
              <a:off x="1345732" y="1030332"/>
              <a:ext cx="5095199" cy="2537707"/>
              <a:chOff x="8355948" y="2325424"/>
              <a:chExt cx="7608594" cy="3789526"/>
            </a:xfrm>
          </p:grpSpPr>
          <p:pic>
            <p:nvPicPr>
              <p:cNvPr id="28" name="Picture 27" descr="Table&#10;&#10;Description automatically generated">
                <a:extLst>
                  <a:ext uri="{FF2B5EF4-FFF2-40B4-BE49-F238E27FC236}">
                    <a16:creationId xmlns:a16="http://schemas.microsoft.com/office/drawing/2014/main" id="{43776553-368E-42A2-9513-7FFEE70E1B6E}"/>
                  </a:ext>
                </a:extLst>
              </p:cNvPr>
              <p:cNvPicPr>
                <a:picLocks noChangeAspect="1"/>
              </p:cNvPicPr>
              <p:nvPr/>
            </p:nvPicPr>
            <p:blipFill>
              <a:blip r:embed="rId3"/>
              <a:stretch>
                <a:fillRect/>
              </a:stretch>
            </p:blipFill>
            <p:spPr>
              <a:xfrm>
                <a:off x="8355948" y="3061195"/>
                <a:ext cx="7608594" cy="3053755"/>
              </a:xfrm>
              <a:prstGeom prst="rect">
                <a:avLst/>
              </a:prstGeom>
              <a:noFill/>
              <a:ln cap="flat">
                <a:noFill/>
              </a:ln>
            </p:spPr>
          </p:pic>
          <p:sp>
            <p:nvSpPr>
              <p:cNvPr id="29" name="TextBox 28">
                <a:extLst>
                  <a:ext uri="{FF2B5EF4-FFF2-40B4-BE49-F238E27FC236}">
                    <a16:creationId xmlns:a16="http://schemas.microsoft.com/office/drawing/2014/main" id="{52AA5260-F42E-44A9-B7F4-2E42C5B8035C}"/>
                  </a:ext>
                </a:extLst>
              </p:cNvPr>
              <p:cNvSpPr txBox="1"/>
              <p:nvPr/>
            </p:nvSpPr>
            <p:spPr>
              <a:xfrm>
                <a:off x="8769632" y="2325424"/>
                <a:ext cx="6502261" cy="735771"/>
              </a:xfrm>
              <a:prstGeom prst="rect">
                <a:avLst/>
              </a:prstGeom>
              <a:noFill/>
              <a:ln cap="flat">
                <a:noFill/>
              </a:ln>
            </p:spPr>
            <p:txBody>
              <a:bodyPr vert="horz" wrap="square" lIns="61234" tIns="30617" rIns="61234" bIns="30617" anchor="t" anchorCtr="0" compatLnSpc="1">
                <a:spAutoFit/>
              </a:bodyPr>
              <a:lstStyle/>
              <a:p>
                <a:pPr algn="ctr" defTabSz="857323">
                  <a:defRPr sz="1800" b="0" i="0" u="none" strike="noStrike" kern="0" cap="none" spc="0" baseline="0">
                    <a:solidFill>
                      <a:srgbClr val="000000"/>
                    </a:solidFill>
                    <a:uFillTx/>
                  </a:defRPr>
                </a:pPr>
                <a:r>
                  <a:rPr lang="en-US" sz="1400" dirty="0">
                    <a:solidFill>
                      <a:srgbClr val="000000"/>
                    </a:solidFill>
                    <a:latin typeface="Arial" panose="020B0604020202020204" pitchFamily="34" charset="0"/>
                    <a:cs typeface="Arial" panose="020B0604020202020204" pitchFamily="34" charset="0"/>
                  </a:rPr>
                  <a:t>2019 All-Star Game</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NL Batting Order</a:t>
                </a:r>
              </a:p>
            </p:txBody>
          </p:sp>
        </p:grpSp>
        <p:grpSp>
          <p:nvGrpSpPr>
            <p:cNvPr id="8" name="Group 7">
              <a:extLst>
                <a:ext uri="{FF2B5EF4-FFF2-40B4-BE49-F238E27FC236}">
                  <a16:creationId xmlns:a16="http://schemas.microsoft.com/office/drawing/2014/main" id="{CBDB6B69-23FC-4227-9FB2-03DC9D98DF3A}"/>
                </a:ext>
              </a:extLst>
            </p:cNvPr>
            <p:cNvGrpSpPr/>
            <p:nvPr/>
          </p:nvGrpSpPr>
          <p:grpSpPr>
            <a:xfrm>
              <a:off x="7374032" y="1814269"/>
              <a:ext cx="2468724" cy="1711125"/>
              <a:chOff x="7387663" y="1852843"/>
              <a:chExt cx="2468724" cy="1711125"/>
            </a:xfrm>
          </p:grpSpPr>
          <p:sp>
            <p:nvSpPr>
              <p:cNvPr id="30" name="TextBox 8">
                <a:extLst>
                  <a:ext uri="{FF2B5EF4-FFF2-40B4-BE49-F238E27FC236}">
                    <a16:creationId xmlns:a16="http://schemas.microsoft.com/office/drawing/2014/main" id="{AE3F4AC0-AB6A-49A5-9DC1-9BADBFB7E5EE}"/>
                  </a:ext>
                </a:extLst>
              </p:cNvPr>
              <p:cNvSpPr txBox="1"/>
              <p:nvPr/>
            </p:nvSpPr>
            <p:spPr>
              <a:xfrm>
                <a:off x="7387663" y="3225137"/>
                <a:ext cx="2468724" cy="338831"/>
              </a:xfrm>
              <a:prstGeom prst="rect">
                <a:avLst/>
              </a:prstGeom>
              <a:noFill/>
              <a:ln cap="flat">
                <a:noFill/>
              </a:ln>
            </p:spPr>
            <p:txBody>
              <a:bodyPr vert="horz" wrap="square" lIns="61234" tIns="30617" rIns="61234" bIns="30617" anchor="t" anchorCtr="0" compatLnSpc="1">
                <a:spAutoFit/>
              </a:bodyPr>
              <a:lstStyle/>
              <a:p>
                <a:pPr algn="ctr" defTabSz="857323">
                  <a:defRPr sz="1800" b="0" i="0" u="none" strike="noStrike" kern="0" cap="none" spc="0" baseline="0">
                    <a:solidFill>
                      <a:srgbClr val="000000"/>
                    </a:solidFill>
                    <a:uFillTx/>
                  </a:defRPr>
                </a:pPr>
                <a:r>
                  <a:rPr lang="en-US" dirty="0">
                    <a:solidFill>
                      <a:srgbClr val="000000"/>
                    </a:solidFill>
                    <a:latin typeface="Arial" panose="020B0604020202020204" pitchFamily="34" charset="0"/>
                    <a:cs typeface="Arial" panose="020B0604020202020204" pitchFamily="34" charset="0"/>
                  </a:rPr>
                  <a:t>Justin Verlander (R)</a:t>
                </a:r>
              </a:p>
            </p:txBody>
          </p:sp>
          <p:pic>
            <p:nvPicPr>
              <p:cNvPr id="32" name="Picture 2" descr="Image result for justin verlander">
                <a:extLst>
                  <a:ext uri="{FF2B5EF4-FFF2-40B4-BE49-F238E27FC236}">
                    <a16:creationId xmlns:a16="http://schemas.microsoft.com/office/drawing/2014/main" id="{3B5EB8BC-C1DD-451D-801D-C51F57CBC3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5180" y="1852843"/>
                <a:ext cx="1774669" cy="1289593"/>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ctangle 34">
              <a:extLst>
                <a:ext uri="{FF2B5EF4-FFF2-40B4-BE49-F238E27FC236}">
                  <a16:creationId xmlns:a16="http://schemas.microsoft.com/office/drawing/2014/main" id="{BC0E6F4A-B434-446D-8D44-E980B9B513C4}"/>
                </a:ext>
              </a:extLst>
            </p:cNvPr>
            <p:cNvSpPr/>
            <p:nvPr/>
          </p:nvSpPr>
          <p:spPr>
            <a:xfrm>
              <a:off x="6668407" y="2074224"/>
              <a:ext cx="595035" cy="584775"/>
            </a:xfrm>
            <a:prstGeom prst="rect">
              <a:avLst/>
            </a:prstGeom>
          </p:spPr>
          <p:txBody>
            <a:bodyPr wrap="none">
              <a:spAutoFit/>
            </a:bodyPr>
            <a:lstStyle/>
            <a:p>
              <a:pPr defTabSz="857323">
                <a:defRPr sz="1800" b="0" i="0" u="none" strike="noStrike" kern="0" cap="none" spc="0" baseline="0">
                  <a:solidFill>
                    <a:srgbClr val="000000"/>
                  </a:solidFill>
                  <a:uFillTx/>
                </a:defRPr>
              </a:pPr>
              <a:r>
                <a:rPr lang="en-US" sz="3200" dirty="0">
                  <a:solidFill>
                    <a:srgbClr val="F05F22"/>
                  </a:solidFill>
                  <a:latin typeface="Arial" panose="020B0604020202020204" pitchFamily="34" charset="0"/>
                  <a:cs typeface="Arial" panose="020B0604020202020204" pitchFamily="34" charset="0"/>
                </a:rPr>
                <a:t>vs</a:t>
              </a:r>
            </a:p>
          </p:txBody>
        </p:sp>
      </p:grpSp>
      <p:cxnSp>
        <p:nvCxnSpPr>
          <p:cNvPr id="17" name="Straight Connector 28">
            <a:extLst>
              <a:ext uri="{FF2B5EF4-FFF2-40B4-BE49-F238E27FC236}">
                <a16:creationId xmlns:a16="http://schemas.microsoft.com/office/drawing/2014/main" id="{AAE15F44-3A7D-442F-8AB1-6E3A4C39777B}"/>
              </a:ext>
            </a:extLst>
          </p:cNvPr>
          <p:cNvCxnSpPr>
            <a:cxnSpLocks/>
          </p:cNvCxnSpPr>
          <p:nvPr/>
        </p:nvCxnSpPr>
        <p:spPr>
          <a:xfrm flipH="1">
            <a:off x="1255698" y="3801486"/>
            <a:ext cx="9442782"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304293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xEl>
                                              <p:pRg st="1" end="1"/>
                                            </p:txEl>
                                          </p:spTgt>
                                        </p:tgtEl>
                                        <p:attrNameLst>
                                          <p:attrName>style.visibility</p:attrName>
                                        </p:attrNameLst>
                                      </p:cBhvr>
                                      <p:to>
                                        <p:strVal val="visible"/>
                                      </p:to>
                                    </p:set>
                                    <p:animEffect transition="in" filter="dissolve">
                                      <p:cBhvr>
                                        <p:cTn id="7" dur="500"/>
                                        <p:tgtEl>
                                          <p:spTgt spid="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dissolve">
                                      <p:cBhvr>
                                        <p:cTn id="12" dur="500"/>
                                        <p:tgtEl>
                                          <p:spTgt spid="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dissolve">
                                      <p:cBhvr>
                                        <p:cTn id="17" dur="500"/>
                                        <p:tgtEl>
                                          <p:spTgt spid="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4">
                                            <p:txEl>
                                              <p:pRg st="4" end="4"/>
                                            </p:txEl>
                                          </p:spTgt>
                                        </p:tgtEl>
                                        <p:attrNameLst>
                                          <p:attrName>style.visibility</p:attrName>
                                        </p:attrNameLst>
                                      </p:cBhvr>
                                      <p:to>
                                        <p:strVal val="visible"/>
                                      </p:to>
                                    </p:set>
                                    <p:animEffect transition="in" filter="dissolve">
                                      <p:cBhvr>
                                        <p:cTn id="22" dur="500"/>
                                        <p:tgtEl>
                                          <p:spTgt spid="34">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4">
                                            <p:txEl>
                                              <p:pRg st="5" end="5"/>
                                            </p:txEl>
                                          </p:spTgt>
                                        </p:tgtEl>
                                        <p:attrNameLst>
                                          <p:attrName>style.visibility</p:attrName>
                                        </p:attrNameLst>
                                      </p:cBhvr>
                                      <p:to>
                                        <p:strVal val="visible"/>
                                      </p:to>
                                    </p:set>
                                    <p:animEffect transition="in" filter="dissolve">
                                      <p:cBhvr>
                                        <p:cTn id="25" dur="500"/>
                                        <p:tgtEl>
                                          <p:spTgt spid="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Previous Work on </a:t>
            </a:r>
            <a:r>
              <a:rPr lang="en-US" sz="3600" dirty="0">
                <a:solidFill>
                  <a:srgbClr val="F05F22"/>
                </a:solidFill>
                <a:latin typeface="Arial" panose="020B0604020202020204" pitchFamily="34" charset="0"/>
                <a:cs typeface="Arial" panose="020B0604020202020204" pitchFamily="34" charset="0"/>
              </a:rPr>
              <a:t>Run Prediction </a:t>
            </a:r>
          </a:p>
        </p:txBody>
      </p:sp>
      <p:sp>
        <p:nvSpPr>
          <p:cNvPr id="19" name="Content Placeholder 2">
            <a:extLst>
              <a:ext uri="{FF2B5EF4-FFF2-40B4-BE49-F238E27FC236}">
                <a16:creationId xmlns:a16="http://schemas.microsoft.com/office/drawing/2014/main" id="{93F1CD68-DFEF-4ABC-856C-8E165C44CE2C}"/>
              </a:ext>
            </a:extLst>
          </p:cNvPr>
          <p:cNvSpPr txBox="1"/>
          <p:nvPr/>
        </p:nvSpPr>
        <p:spPr>
          <a:xfrm>
            <a:off x="257175" y="1554480"/>
            <a:ext cx="5838825" cy="1278179"/>
          </a:xfrm>
          <a:prstGeom prst="rect">
            <a:avLst/>
          </a:prstGeom>
          <a:noFill/>
          <a:ln cap="flat">
            <a:noFill/>
          </a:ln>
        </p:spPr>
        <p:txBody>
          <a:bodyPr vert="horz" wrap="square" lIns="61237" tIns="30614" rIns="61237" bIns="30614" anchor="t" anchorCtr="0" compatLnSpc="1">
            <a:noAutofit/>
          </a:bodyPr>
          <a:lstStyle/>
          <a:p>
            <a:pPr marL="342900" marR="0" lvl="0" indent="-342900" fontAlgn="auto">
              <a:lnSpc>
                <a:spcPct val="100000"/>
              </a:lnSpc>
              <a:spcBef>
                <a:spcPts val="600"/>
              </a:spcBef>
              <a:spcAft>
                <a:spcPts val="400"/>
              </a:spcAft>
              <a:buClr>
                <a:srgbClr val="F05F22"/>
              </a:buClr>
              <a:buSzPct val="100000"/>
              <a:buFont typeface="Arial" panose="020B0604020202020204" pitchFamily="34" charset="0"/>
              <a:buChar char="•"/>
              <a:tabLst/>
              <a:defRPr/>
            </a:pPr>
            <a:r>
              <a:rPr lang="en-US" dirty="0">
                <a:solidFill>
                  <a:prstClr val="black"/>
                </a:solidFill>
                <a:latin typeface="Arial" panose="020B0604020202020204" pitchFamily="34" charset="0"/>
                <a:cs typeface="Arial" panose="020B0604020202020204" pitchFamily="34" charset="0"/>
              </a:rPr>
              <a:t>Run expectancy based on 24 base-out states (RE24)</a:t>
            </a:r>
          </a:p>
          <a:p>
            <a:pPr marL="342900" marR="0" lvl="0" indent="-342900" fontAlgn="auto">
              <a:lnSpc>
                <a:spcPct val="100000"/>
              </a:lnSpc>
              <a:spcBef>
                <a:spcPts val="600"/>
              </a:spcBef>
              <a:spcAft>
                <a:spcPts val="400"/>
              </a:spcAft>
              <a:buClr>
                <a:srgbClr val="F05F22"/>
              </a:buClr>
              <a:buSzPct val="100000"/>
              <a:buFont typeface="Arial" panose="020B0604020202020204" pitchFamily="34" charset="0"/>
              <a:buChar char="•"/>
              <a:tabLst/>
              <a:defRPr/>
            </a:pPr>
            <a:r>
              <a:rPr lang="en-US" dirty="0">
                <a:solidFill>
                  <a:prstClr val="black"/>
                </a:solidFill>
                <a:latin typeface="Arial" panose="020B0604020202020204" pitchFamily="34" charset="0"/>
                <a:cs typeface="Arial" panose="020B0604020202020204" pitchFamily="34" charset="0"/>
              </a:rPr>
              <a:t>Generated using historical data to calculate average runs scored from any state until end of inning </a:t>
            </a:r>
          </a:p>
          <a:p>
            <a:pPr marL="342900" marR="0" lvl="0" indent="-342900" fontAlgn="auto">
              <a:lnSpc>
                <a:spcPct val="100000"/>
              </a:lnSpc>
              <a:spcBef>
                <a:spcPts val="600"/>
              </a:spcBef>
              <a:spcAft>
                <a:spcPts val="400"/>
              </a:spcAft>
              <a:buClr>
                <a:srgbClr val="F05F22"/>
              </a:buClr>
              <a:buSzPct val="100000"/>
              <a:buFont typeface="Arial" panose="020B0604020202020204" pitchFamily="34" charset="0"/>
              <a:buChar char="•"/>
              <a:tabLst/>
              <a:defRPr/>
            </a:pPr>
            <a:r>
              <a:rPr lang="en-US" dirty="0">
                <a:solidFill>
                  <a:prstClr val="black"/>
                </a:solidFill>
                <a:latin typeface="Arial" panose="020B0604020202020204" pitchFamily="34" charset="0"/>
                <a:cs typeface="Arial" panose="020B0604020202020204" pitchFamily="34" charset="0"/>
              </a:rPr>
              <a:t>Used in variety of applications including the basis for calculating WAR (Wins Above Replacement)</a:t>
            </a:r>
          </a:p>
          <a:p>
            <a:pPr marL="171450" marR="0" lvl="0" indent="-171450" algn="l" defTabSz="306186" rtl="0" fontAlgn="auto" hangingPunct="1">
              <a:lnSpc>
                <a:spcPct val="100000"/>
              </a:lnSpc>
              <a:spcBef>
                <a:spcPts val="600"/>
              </a:spcBef>
              <a:spcAft>
                <a:spcPts val="400"/>
              </a:spcAft>
              <a:buFont typeface="Arial" panose="020B0604020202020204" pitchFamily="34" charset="0"/>
              <a:buChar char="•"/>
              <a:tabLst/>
              <a:defRPr sz="1800" b="0" i="0" u="none" strike="noStrike" kern="0" cap="none" spc="0" baseline="0">
                <a:solidFill>
                  <a:srgbClr val="000000"/>
                </a:solidFill>
                <a:uFillTx/>
              </a:defRPr>
            </a:pPr>
            <a:endParaRPr lang="en-US" sz="1000" b="1" i="0" u="none" strike="noStrike" kern="1200" cap="none" spc="130" baseline="0" dirty="0">
              <a:solidFill>
                <a:srgbClr val="65A95D"/>
              </a:solidFill>
              <a:effectLst>
                <a:outerShdw dist="38096" dir="2700000">
                  <a:srgbClr val="000000"/>
                </a:outerShdw>
              </a:effectLst>
              <a:uFillTx/>
              <a:latin typeface="Calibri"/>
            </a:endParaRPr>
          </a:p>
          <a:p>
            <a:pPr marL="353049" marR="0" lvl="0" indent="-353049" algn="l" defTabSz="306186" rtl="0" fontAlgn="auto" hangingPunct="1">
              <a:lnSpc>
                <a:spcPct val="100000"/>
              </a:lnSpc>
              <a:spcBef>
                <a:spcPts val="600"/>
              </a:spcBef>
              <a:spcAft>
                <a:spcPts val="400"/>
              </a:spcAft>
              <a:buClr>
                <a:srgbClr val="16323F"/>
              </a:buClr>
              <a:buSzPct val="100000"/>
              <a:buFont typeface="Arial" panose="020B0604020202020204" pitchFamily="34" charset="0"/>
              <a:buChar char="•"/>
              <a:tabLst/>
              <a:defRPr sz="1800" b="0" i="0" u="none" strike="noStrike" kern="0" cap="none" spc="0" baseline="0">
                <a:solidFill>
                  <a:srgbClr val="000000"/>
                </a:solidFill>
                <a:uFillTx/>
              </a:defRPr>
            </a:pPr>
            <a:endParaRPr lang="en-US" sz="900" b="0" i="0" u="none" strike="noStrike" kern="1200" cap="none" spc="130" baseline="0" dirty="0">
              <a:solidFill>
                <a:srgbClr val="595959"/>
              </a:solidFill>
              <a:uFillTx/>
              <a:latin typeface="Calibri"/>
            </a:endParaRPr>
          </a:p>
          <a:p>
            <a:pPr marL="171450" marR="0" lvl="0" indent="-171450" algn="l" defTabSz="306186" rtl="0" fontAlgn="auto" hangingPunct="1">
              <a:lnSpc>
                <a:spcPct val="100000"/>
              </a:lnSpc>
              <a:spcBef>
                <a:spcPts val="600"/>
              </a:spcBef>
              <a:spcAft>
                <a:spcPts val="400"/>
              </a:spcAft>
              <a:buFont typeface="Arial" panose="020B0604020202020204" pitchFamily="34" charset="0"/>
              <a:buChar char="•"/>
              <a:tabLst/>
              <a:defRPr sz="1800" b="0" i="0" u="none" strike="noStrike" kern="0" cap="none" spc="0" baseline="0">
                <a:solidFill>
                  <a:srgbClr val="000000"/>
                </a:solidFill>
                <a:uFillTx/>
              </a:defRPr>
            </a:pPr>
            <a:endParaRPr lang="en-US" sz="900" b="0" i="0" u="none" strike="noStrike" kern="1200" cap="none" spc="130" baseline="0" dirty="0">
              <a:solidFill>
                <a:srgbClr val="595959"/>
              </a:solidFill>
              <a:uFillTx/>
              <a:latin typeface="Calibri"/>
            </a:endParaRPr>
          </a:p>
        </p:txBody>
      </p:sp>
      <p:sp>
        <p:nvSpPr>
          <p:cNvPr id="11" name="Rectangle 10">
            <a:extLst>
              <a:ext uri="{FF2B5EF4-FFF2-40B4-BE49-F238E27FC236}">
                <a16:creationId xmlns:a16="http://schemas.microsoft.com/office/drawing/2014/main" id="{B60F3237-557C-454E-B4D5-CC962361BF75}"/>
              </a:ext>
            </a:extLst>
          </p:cNvPr>
          <p:cNvSpPr/>
          <p:nvPr/>
        </p:nvSpPr>
        <p:spPr>
          <a:xfrm>
            <a:off x="477737" y="4952999"/>
            <a:ext cx="11292188" cy="889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RE24 is independent of pitcher quality, batting lineup, ballpark, weather, etc.</a:t>
            </a:r>
          </a:p>
        </p:txBody>
      </p:sp>
      <p:sp>
        <p:nvSpPr>
          <p:cNvPr id="24" name="Freeform 17">
            <a:extLst>
              <a:ext uri="{FF2B5EF4-FFF2-40B4-BE49-F238E27FC236}">
                <a16:creationId xmlns:a16="http://schemas.microsoft.com/office/drawing/2014/main" id="{93DC082E-7090-4AED-BEAA-849B0F556FF1}"/>
              </a:ext>
            </a:extLst>
          </p:cNvPr>
          <p:cNvSpPr>
            <a:spLocks noChangeAspect="1" noEditPoints="1"/>
          </p:cNvSpPr>
          <p:nvPr>
            <p:custDataLst>
              <p:tags r:id="rId1"/>
            </p:custDataLst>
          </p:nvPr>
        </p:nvSpPr>
        <p:spPr bwMode="auto">
          <a:xfrm>
            <a:off x="1201637" y="5163644"/>
            <a:ext cx="468000" cy="468000"/>
          </a:xfrm>
          <a:custGeom>
            <a:avLst/>
            <a:gdLst>
              <a:gd name="T0" fmla="*/ 1040 w 2080"/>
              <a:gd name="T1" fmla="*/ 0 h 2080"/>
              <a:gd name="T2" fmla="*/ 2080 w 2080"/>
              <a:gd name="T3" fmla="*/ 1040 h 2080"/>
              <a:gd name="T4" fmla="*/ 1040 w 2080"/>
              <a:gd name="T5" fmla="*/ 2080 h 2080"/>
              <a:gd name="T6" fmla="*/ 0 w 2080"/>
              <a:gd name="T7" fmla="*/ 1040 h 2080"/>
              <a:gd name="T8" fmla="*/ 1040 w 2080"/>
              <a:gd name="T9" fmla="*/ 0 h 2080"/>
              <a:gd name="T10" fmla="*/ 1120 w 2080"/>
              <a:gd name="T11" fmla="*/ 400 h 2080"/>
              <a:gd name="T12" fmla="*/ 960 w 2080"/>
              <a:gd name="T13" fmla="*/ 400 h 2080"/>
              <a:gd name="T14" fmla="*/ 960 w 2080"/>
              <a:gd name="T15" fmla="*/ 800 h 2080"/>
              <a:gd name="T16" fmla="*/ 1003 w 2080"/>
              <a:gd name="T17" fmla="*/ 1280 h 2080"/>
              <a:gd name="T18" fmla="*/ 1078 w 2080"/>
              <a:gd name="T19" fmla="*/ 1280 h 2080"/>
              <a:gd name="T20" fmla="*/ 1120 w 2080"/>
              <a:gd name="T21" fmla="*/ 800 h 2080"/>
              <a:gd name="T22" fmla="*/ 1120 w 2080"/>
              <a:gd name="T23" fmla="*/ 400 h 2080"/>
              <a:gd name="T24" fmla="*/ 960 w 2080"/>
              <a:gd name="T25" fmla="*/ 1440 h 2080"/>
              <a:gd name="T26" fmla="*/ 960 w 2080"/>
              <a:gd name="T27" fmla="*/ 1600 h 2080"/>
              <a:gd name="T28" fmla="*/ 1120 w 2080"/>
              <a:gd name="T29" fmla="*/ 1600 h 2080"/>
              <a:gd name="T30" fmla="*/ 1120 w 2080"/>
              <a:gd name="T31" fmla="*/ 1440 h 2080"/>
              <a:gd name="T32" fmla="*/ 960 w 2080"/>
              <a:gd name="T33" fmla="*/ 144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0" h="2080">
                <a:moveTo>
                  <a:pt x="1040" y="0"/>
                </a:moveTo>
                <a:cubicBezTo>
                  <a:pt x="1614" y="0"/>
                  <a:pt x="2080" y="466"/>
                  <a:pt x="2080" y="1040"/>
                </a:cubicBezTo>
                <a:cubicBezTo>
                  <a:pt x="2080" y="1614"/>
                  <a:pt x="1614" y="2080"/>
                  <a:pt x="1040" y="2080"/>
                </a:cubicBezTo>
                <a:cubicBezTo>
                  <a:pt x="466" y="2080"/>
                  <a:pt x="0" y="1614"/>
                  <a:pt x="0" y="1040"/>
                </a:cubicBezTo>
                <a:cubicBezTo>
                  <a:pt x="0" y="466"/>
                  <a:pt x="466" y="0"/>
                  <a:pt x="1040" y="0"/>
                </a:cubicBezTo>
                <a:close/>
                <a:moveTo>
                  <a:pt x="1120" y="400"/>
                </a:moveTo>
                <a:cubicBezTo>
                  <a:pt x="960" y="400"/>
                  <a:pt x="960" y="400"/>
                  <a:pt x="960" y="400"/>
                </a:cubicBezTo>
                <a:cubicBezTo>
                  <a:pt x="960" y="800"/>
                  <a:pt x="960" y="800"/>
                  <a:pt x="960" y="800"/>
                </a:cubicBezTo>
                <a:cubicBezTo>
                  <a:pt x="1003" y="1280"/>
                  <a:pt x="1003" y="1280"/>
                  <a:pt x="1003" y="1280"/>
                </a:cubicBezTo>
                <a:cubicBezTo>
                  <a:pt x="1078" y="1280"/>
                  <a:pt x="1078" y="1280"/>
                  <a:pt x="1078" y="1280"/>
                </a:cubicBezTo>
                <a:cubicBezTo>
                  <a:pt x="1120" y="800"/>
                  <a:pt x="1120" y="800"/>
                  <a:pt x="1120" y="800"/>
                </a:cubicBezTo>
                <a:lnTo>
                  <a:pt x="1120" y="400"/>
                </a:lnTo>
                <a:close/>
                <a:moveTo>
                  <a:pt x="960" y="1440"/>
                </a:moveTo>
                <a:cubicBezTo>
                  <a:pt x="960" y="1493"/>
                  <a:pt x="960" y="1547"/>
                  <a:pt x="960" y="1600"/>
                </a:cubicBezTo>
                <a:cubicBezTo>
                  <a:pt x="1013" y="1600"/>
                  <a:pt x="1067" y="1600"/>
                  <a:pt x="1120" y="1600"/>
                </a:cubicBezTo>
                <a:cubicBezTo>
                  <a:pt x="1120" y="1547"/>
                  <a:pt x="1120" y="1493"/>
                  <a:pt x="1120" y="1440"/>
                </a:cubicBezTo>
                <a:cubicBezTo>
                  <a:pt x="1067" y="1440"/>
                  <a:pt x="1013" y="1440"/>
                  <a:pt x="960" y="1440"/>
                </a:cubicBezTo>
                <a:close/>
              </a:path>
            </a:pathLst>
          </a:custGeom>
          <a:solidFill>
            <a:srgbClr val="F05F22"/>
          </a:solidFill>
          <a:ln>
            <a:noFill/>
          </a:ln>
        </p:spPr>
        <p:txBody>
          <a:bodyPr vert="horz" wrap="square" lIns="91440" tIns="45720" rIns="91440" bIns="45720" numCol="1" anchor="t" anchorCtr="0" compatLnSpc="1">
            <a:prstTxWarp prst="textNoShape">
              <a:avLst/>
            </a:prstTxWarp>
          </a:bodyPr>
          <a:lstStyle/>
          <a:p>
            <a:endParaRPr lang="en-US" dirty="0"/>
          </a:p>
        </p:txBody>
      </p:sp>
      <p:graphicFrame>
        <p:nvGraphicFramePr>
          <p:cNvPr id="12" name="Table 15">
            <a:extLst>
              <a:ext uri="{FF2B5EF4-FFF2-40B4-BE49-F238E27FC236}">
                <a16:creationId xmlns:a16="http://schemas.microsoft.com/office/drawing/2014/main" id="{32CCA915-B930-4663-8838-E905F256FBED}"/>
              </a:ext>
            </a:extLst>
          </p:cNvPr>
          <p:cNvGraphicFramePr>
            <a:graphicFrameLocks noGrp="1"/>
          </p:cNvGraphicFramePr>
          <p:nvPr>
            <p:extLst>
              <p:ext uri="{D42A27DB-BD31-4B8C-83A1-F6EECF244321}">
                <p14:modId xmlns:p14="http://schemas.microsoft.com/office/powerpoint/2010/main" val="2958216315"/>
              </p:ext>
            </p:extLst>
          </p:nvPr>
        </p:nvGraphicFramePr>
        <p:xfrm>
          <a:off x="6410367" y="1427852"/>
          <a:ext cx="5278276" cy="3325201"/>
        </p:xfrm>
        <a:graphic>
          <a:graphicData uri="http://schemas.openxmlformats.org/drawingml/2006/table">
            <a:tbl>
              <a:tblPr firstRow="1" firstCol="1" bandRow="1">
                <a:effectLst/>
                <a:tableStyleId>{F5AB1C69-6EDB-4FF4-983F-18BD219EF322}</a:tableStyleId>
              </a:tblPr>
              <a:tblGrid>
                <a:gridCol w="764635">
                  <a:extLst>
                    <a:ext uri="{9D8B030D-6E8A-4147-A177-3AD203B41FA5}">
                      <a16:colId xmlns:a16="http://schemas.microsoft.com/office/drawing/2014/main" val="21617995"/>
                    </a:ext>
                  </a:extLst>
                </a:gridCol>
                <a:gridCol w="733523">
                  <a:extLst>
                    <a:ext uri="{9D8B030D-6E8A-4147-A177-3AD203B41FA5}">
                      <a16:colId xmlns:a16="http://schemas.microsoft.com/office/drawing/2014/main" val="2870878425"/>
                    </a:ext>
                  </a:extLst>
                </a:gridCol>
                <a:gridCol w="626551">
                  <a:extLst>
                    <a:ext uri="{9D8B030D-6E8A-4147-A177-3AD203B41FA5}">
                      <a16:colId xmlns:a16="http://schemas.microsoft.com/office/drawing/2014/main" val="2411228238"/>
                    </a:ext>
                  </a:extLst>
                </a:gridCol>
                <a:gridCol w="926735">
                  <a:extLst>
                    <a:ext uri="{9D8B030D-6E8A-4147-A177-3AD203B41FA5}">
                      <a16:colId xmlns:a16="http://schemas.microsoft.com/office/drawing/2014/main" val="3966807783"/>
                    </a:ext>
                  </a:extLst>
                </a:gridCol>
                <a:gridCol w="1113416">
                  <a:extLst>
                    <a:ext uri="{9D8B030D-6E8A-4147-A177-3AD203B41FA5}">
                      <a16:colId xmlns:a16="http://schemas.microsoft.com/office/drawing/2014/main" val="1575627826"/>
                    </a:ext>
                  </a:extLst>
                </a:gridCol>
                <a:gridCol w="1113416">
                  <a:extLst>
                    <a:ext uri="{9D8B030D-6E8A-4147-A177-3AD203B41FA5}">
                      <a16:colId xmlns:a16="http://schemas.microsoft.com/office/drawing/2014/main" val="3725655103"/>
                    </a:ext>
                  </a:extLst>
                </a:gridCol>
              </a:tblGrid>
              <a:tr h="352226">
                <a:tc gridSpan="3">
                  <a:txBody>
                    <a:bodyPr/>
                    <a:lstStyle/>
                    <a:p>
                      <a:pPr marL="0" marR="0" lvl="0" algn="ctr">
                        <a:spcBef>
                          <a:spcPts val="0"/>
                        </a:spcBef>
                        <a:spcAft>
                          <a:spcPts val="0"/>
                        </a:spcAft>
                      </a:pPr>
                      <a:r>
                        <a:rPr lang="en-US" sz="1400">
                          <a:latin typeface="Arial" pitchFamily="34"/>
                          <a:ea typeface="Cambria" pitchFamily="18"/>
                          <a:cs typeface="Arial" pitchFamily="34"/>
                        </a:rPr>
                        <a:t>Base Runners</a:t>
                      </a:r>
                      <a:endParaRPr lang="en-US" sz="1600">
                        <a:latin typeface="Arial" pitchFamily="34"/>
                        <a:ea typeface="Cambria" pitchFamily="18"/>
                        <a:cs typeface="Arial" pitchFamily="34"/>
                      </a:endParaRP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05F22"/>
                    </a:solidFill>
                  </a:tcPr>
                </a:tc>
                <a:tc hMerge="1">
                  <a:txBody>
                    <a:bodyPr/>
                    <a:lstStyle/>
                    <a:p>
                      <a:endParaRPr lang="en-US"/>
                    </a:p>
                  </a:txBody>
                  <a:tcPr/>
                </a:tc>
                <a:tc hMerge="1">
                  <a:txBody>
                    <a:bodyPr/>
                    <a:lstStyle/>
                    <a:p>
                      <a:endParaRPr lang="en-US"/>
                    </a:p>
                  </a:txBody>
                  <a:tcPr/>
                </a:tc>
                <a:tc gridSpan="3">
                  <a:txBody>
                    <a:bodyPr/>
                    <a:lstStyle/>
                    <a:p>
                      <a:pPr marL="0" marR="0" lvl="0" algn="ctr">
                        <a:spcBef>
                          <a:spcPts val="0"/>
                        </a:spcBef>
                        <a:spcAft>
                          <a:spcPts val="0"/>
                        </a:spcAft>
                      </a:pPr>
                      <a:r>
                        <a:rPr lang="en-US" sz="1600">
                          <a:latin typeface="Arial" pitchFamily="34"/>
                          <a:ea typeface="Cambria" pitchFamily="18"/>
                          <a:cs typeface="Arial" pitchFamily="34"/>
                        </a:rPr>
                        <a:t>Outs</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05F2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2806891"/>
                  </a:ext>
                </a:extLst>
              </a:tr>
              <a:tr h="378863">
                <a:tc>
                  <a:txBody>
                    <a:bodyPr/>
                    <a:lstStyle/>
                    <a:p>
                      <a:pPr marL="0" marR="0" lvl="0" algn="ctr" defTabSz="914400" rtl="0" hangingPunct="1">
                        <a:spcBef>
                          <a:spcPts val="0"/>
                        </a:spcBef>
                        <a:spcAft>
                          <a:spcPts val="0"/>
                        </a:spcAft>
                      </a:pPr>
                      <a:r>
                        <a:rPr lang="en-US" sz="1400" b="1" kern="1200">
                          <a:solidFill>
                            <a:srgbClr val="FFFFFF"/>
                          </a:solidFill>
                          <a:latin typeface="Arial" pitchFamily="34"/>
                          <a:cs typeface="Arial" pitchFamily="34"/>
                        </a:rPr>
                        <a:t>1B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595959"/>
                    </a:solidFill>
                  </a:tcPr>
                </a:tc>
                <a:tc>
                  <a:txBody>
                    <a:bodyPr/>
                    <a:lstStyle/>
                    <a:p>
                      <a:pPr marL="0" marR="0" lvl="0" algn="ctr" defTabSz="914400" rtl="0" hangingPunct="1">
                        <a:spcBef>
                          <a:spcPts val="0"/>
                        </a:spcBef>
                        <a:spcAft>
                          <a:spcPts val="0"/>
                        </a:spcAft>
                      </a:pPr>
                      <a:r>
                        <a:rPr lang="en-US" sz="1400" b="1" kern="1200">
                          <a:solidFill>
                            <a:srgbClr val="FFFFFF"/>
                          </a:solidFill>
                          <a:latin typeface="Arial" pitchFamily="34"/>
                          <a:cs typeface="Arial" pitchFamily="34"/>
                        </a:rPr>
                        <a:t>2B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595959"/>
                    </a:solidFill>
                  </a:tcPr>
                </a:tc>
                <a:tc>
                  <a:txBody>
                    <a:bodyPr/>
                    <a:lstStyle/>
                    <a:p>
                      <a:pPr marL="0" marR="0" lvl="0" algn="ctr" defTabSz="914400" rtl="0" hangingPunct="1">
                        <a:spcBef>
                          <a:spcPts val="0"/>
                        </a:spcBef>
                        <a:spcAft>
                          <a:spcPts val="0"/>
                        </a:spcAft>
                      </a:pPr>
                      <a:r>
                        <a:rPr lang="en-US" sz="1400" b="1" kern="1200">
                          <a:solidFill>
                            <a:srgbClr val="FFFFFF"/>
                          </a:solidFill>
                          <a:latin typeface="Arial" pitchFamily="34"/>
                          <a:cs typeface="Arial" pitchFamily="34"/>
                        </a:rPr>
                        <a:t>3B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595959"/>
                    </a:solidFill>
                  </a:tcPr>
                </a:tc>
                <a:tc>
                  <a:txBody>
                    <a:bodyPr/>
                    <a:lstStyle/>
                    <a:p>
                      <a:pPr marL="0" marR="0" lvl="0" algn="ctr" defTabSz="914400" rtl="0" hangingPunct="1">
                        <a:spcBef>
                          <a:spcPts val="0"/>
                        </a:spcBef>
                        <a:spcAft>
                          <a:spcPts val="0"/>
                        </a:spcAft>
                      </a:pPr>
                      <a:r>
                        <a:rPr lang="en-US" sz="1400" b="1" kern="1200">
                          <a:solidFill>
                            <a:srgbClr val="FFFFFF"/>
                          </a:solidFill>
                          <a:latin typeface="Arial" pitchFamily="34"/>
                          <a:cs typeface="Arial" pitchFamily="34"/>
                        </a:rPr>
                        <a:t>0 outs </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595959"/>
                    </a:solidFill>
                  </a:tcPr>
                </a:tc>
                <a:tc>
                  <a:txBody>
                    <a:bodyPr/>
                    <a:lstStyle/>
                    <a:p>
                      <a:pPr marL="0" marR="0" lvl="0" algn="ctr" defTabSz="914400" rtl="0" hangingPunct="1">
                        <a:spcBef>
                          <a:spcPts val="0"/>
                        </a:spcBef>
                        <a:spcAft>
                          <a:spcPts val="0"/>
                        </a:spcAft>
                      </a:pPr>
                      <a:r>
                        <a:rPr lang="en-US" sz="1400" b="1" kern="1200">
                          <a:solidFill>
                            <a:srgbClr val="FFFFFF"/>
                          </a:solidFill>
                          <a:latin typeface="Arial" pitchFamily="34"/>
                          <a:cs typeface="Arial" pitchFamily="34"/>
                        </a:rPr>
                        <a:t>1 out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595959"/>
                    </a:solidFill>
                  </a:tcPr>
                </a:tc>
                <a:tc>
                  <a:txBody>
                    <a:bodyPr/>
                    <a:lstStyle/>
                    <a:p>
                      <a:pPr marL="0" marR="0" lvl="0" algn="ctr" defTabSz="914400" rtl="0" hangingPunct="1">
                        <a:spcBef>
                          <a:spcPts val="0"/>
                        </a:spcBef>
                        <a:spcAft>
                          <a:spcPts val="0"/>
                        </a:spcAft>
                      </a:pPr>
                      <a:r>
                        <a:rPr lang="en-US" sz="1400" b="1" kern="1200">
                          <a:solidFill>
                            <a:srgbClr val="FFFFFF"/>
                          </a:solidFill>
                          <a:latin typeface="Arial" pitchFamily="34"/>
                          <a:cs typeface="Arial" pitchFamily="34"/>
                        </a:rPr>
                        <a:t>2 outs </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595959"/>
                    </a:solidFill>
                  </a:tcPr>
                </a:tc>
                <a:extLst>
                  <a:ext uri="{0D108BD9-81ED-4DB2-BD59-A6C34878D82A}">
                    <a16:rowId xmlns:a16="http://schemas.microsoft.com/office/drawing/2014/main" val="1349369742"/>
                  </a:ext>
                </a:extLst>
              </a:tr>
              <a:tr h="378863">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0.544</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0.298</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0.115</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997230652"/>
                  </a:ext>
                </a:extLst>
              </a:tr>
              <a:tr h="308198">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1B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0.935</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0.564</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0.242</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830469939"/>
                  </a:ext>
                </a:extLst>
              </a:tr>
              <a:tr h="308198">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2B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1.147</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0.713</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0.339</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938491551"/>
                  </a:ext>
                </a:extLst>
              </a:tr>
              <a:tr h="366061">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1B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2B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1.537</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0.979</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0.467</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56413753"/>
                  </a:ext>
                </a:extLst>
              </a:tr>
              <a:tr h="308198">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3B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1.369</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0.953</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0.391</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555931080"/>
                  </a:ext>
                </a:extLst>
              </a:tr>
              <a:tr h="308198">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1B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3B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1.759</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1.219</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0.518</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096850290"/>
                  </a:ext>
                </a:extLst>
              </a:tr>
              <a:tr h="308198">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2B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3B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1.971</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1.368</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0.615</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845340243"/>
                  </a:ext>
                </a:extLst>
              </a:tr>
              <a:tr h="308198">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1B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2B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3B</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kern="1200">
                          <a:solidFill>
                            <a:srgbClr val="000000"/>
                          </a:solidFill>
                          <a:latin typeface="Arial" pitchFamily="34"/>
                          <a:cs typeface="Arial" pitchFamily="34"/>
                        </a:rPr>
                        <a:t>2.361</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1.634</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kern="1200" dirty="0">
                          <a:solidFill>
                            <a:srgbClr val="000000"/>
                          </a:solidFill>
                          <a:latin typeface="Arial" pitchFamily="34"/>
                          <a:cs typeface="Arial" pitchFamily="34"/>
                        </a:rPr>
                        <a:t>0.743</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3575471683"/>
                  </a:ext>
                </a:extLst>
              </a:tr>
            </a:tbl>
          </a:graphicData>
        </a:graphic>
      </p:graphicFrame>
      <p:sp>
        <p:nvSpPr>
          <p:cNvPr id="13" name="TextBox 6">
            <a:extLst>
              <a:ext uri="{FF2B5EF4-FFF2-40B4-BE49-F238E27FC236}">
                <a16:creationId xmlns:a16="http://schemas.microsoft.com/office/drawing/2014/main" id="{CDACA04F-0739-4EF7-9F54-013C95F0BD7B}"/>
              </a:ext>
            </a:extLst>
          </p:cNvPr>
          <p:cNvSpPr txBox="1"/>
          <p:nvPr/>
        </p:nvSpPr>
        <p:spPr>
          <a:xfrm>
            <a:off x="8093541" y="993708"/>
            <a:ext cx="1911928" cy="369335"/>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2019 RE24</a:t>
            </a:r>
          </a:p>
        </p:txBody>
      </p:sp>
      <p:sp>
        <p:nvSpPr>
          <p:cNvPr id="15" name="Oval 14">
            <a:extLst>
              <a:ext uri="{FF2B5EF4-FFF2-40B4-BE49-F238E27FC236}">
                <a16:creationId xmlns:a16="http://schemas.microsoft.com/office/drawing/2014/main" id="{959C8DA5-4A1E-6D4A-8BD6-C0D1E8333C75}"/>
              </a:ext>
            </a:extLst>
          </p:cNvPr>
          <p:cNvSpPr/>
          <p:nvPr/>
        </p:nvSpPr>
        <p:spPr>
          <a:xfrm>
            <a:off x="9552510" y="3822973"/>
            <a:ext cx="905917" cy="371231"/>
          </a:xfrm>
          <a:custGeom>
            <a:avLst/>
            <a:gdLst>
              <a:gd name="connsiteX0" fmla="*/ 0 w 905917"/>
              <a:gd name="connsiteY0" fmla="*/ 185616 h 371231"/>
              <a:gd name="connsiteX1" fmla="*/ 452959 w 905917"/>
              <a:gd name="connsiteY1" fmla="*/ 0 h 371231"/>
              <a:gd name="connsiteX2" fmla="*/ 905918 w 905917"/>
              <a:gd name="connsiteY2" fmla="*/ 185616 h 371231"/>
              <a:gd name="connsiteX3" fmla="*/ 452959 w 905917"/>
              <a:gd name="connsiteY3" fmla="*/ 371232 h 371231"/>
              <a:gd name="connsiteX4" fmla="*/ 0 w 905917"/>
              <a:gd name="connsiteY4" fmla="*/ 185616 h 37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917" h="371231" extrusionOk="0">
                <a:moveTo>
                  <a:pt x="0" y="185616"/>
                </a:moveTo>
                <a:cubicBezTo>
                  <a:pt x="-37136" y="60197"/>
                  <a:pt x="196132" y="2502"/>
                  <a:pt x="452959" y="0"/>
                </a:cubicBezTo>
                <a:cubicBezTo>
                  <a:pt x="707495" y="921"/>
                  <a:pt x="882751" y="83840"/>
                  <a:pt x="905918" y="185616"/>
                </a:cubicBezTo>
                <a:cubicBezTo>
                  <a:pt x="868059" y="325100"/>
                  <a:pt x="693661" y="423523"/>
                  <a:pt x="452959" y="371232"/>
                </a:cubicBezTo>
                <a:cubicBezTo>
                  <a:pt x="189689" y="364060"/>
                  <a:pt x="20598" y="297971"/>
                  <a:pt x="0" y="185616"/>
                </a:cubicBezTo>
                <a:close/>
              </a:path>
            </a:pathLst>
          </a:custGeom>
          <a:noFill/>
          <a:ln w="38100">
            <a:solidFill>
              <a:schemeClr val="accent2"/>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82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Using </a:t>
            </a:r>
            <a:r>
              <a:rPr lang="en-US" sz="3200" dirty="0">
                <a:solidFill>
                  <a:srgbClr val="F05F22"/>
                </a:solidFill>
                <a:latin typeface="Arial" panose="020B0604020202020204" pitchFamily="34" charset="0"/>
                <a:cs typeface="Arial" panose="020B0604020202020204" pitchFamily="34" charset="0"/>
              </a:rPr>
              <a:t>Markov Chains </a:t>
            </a:r>
            <a:r>
              <a:rPr lang="en-US" sz="3200" dirty="0">
                <a:latin typeface="Arial" panose="020B0604020202020204" pitchFamily="34" charset="0"/>
                <a:cs typeface="Arial" panose="020B0604020202020204" pitchFamily="34" charset="0"/>
              </a:rPr>
              <a:t>to</a:t>
            </a:r>
            <a:r>
              <a:rPr lang="en-US" sz="3200" dirty="0">
                <a:solidFill>
                  <a:srgbClr val="000000"/>
                </a:solidFill>
                <a:latin typeface="Arial" pitchFamily="34"/>
                <a:cs typeface="Arial" pitchFamily="34"/>
              </a:rPr>
              <a:t> Model Baseball</a:t>
            </a:r>
            <a:endParaRPr lang="en-US" sz="3200" dirty="0">
              <a:solidFill>
                <a:srgbClr val="F05F22"/>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746EEEF-0A32-45D7-8460-49F92709B439}"/>
              </a:ext>
            </a:extLst>
          </p:cNvPr>
          <p:cNvSpPr/>
          <p:nvPr/>
        </p:nvSpPr>
        <p:spPr>
          <a:xfrm>
            <a:off x="5727475" y="1702886"/>
            <a:ext cx="2799008" cy="1467068"/>
          </a:xfrm>
          <a:prstGeom prst="rect">
            <a:avLst/>
          </a:prstGeom>
        </p:spPr>
        <p:txBody>
          <a:bodyPr wrap="square">
            <a:spAutoFit/>
          </a:bodyPr>
          <a:lstStyle/>
          <a:p>
            <a:pPr>
              <a:spcBef>
                <a:spcPts val="200"/>
              </a:spcBef>
              <a:buClr>
                <a:srgbClr val="F05F22"/>
              </a:buClr>
              <a:defRPr/>
            </a:pPr>
            <a:r>
              <a:rPr lang="en-US" b="1" dirty="0">
                <a:solidFill>
                  <a:prstClr val="black"/>
                </a:solidFill>
                <a:latin typeface="Arial" panose="020B0604020202020204" pitchFamily="34" charset="0"/>
                <a:cs typeface="Arial" panose="020B0604020202020204" pitchFamily="34" charset="0"/>
              </a:rPr>
              <a:t>Main idea</a:t>
            </a:r>
          </a:p>
          <a:p>
            <a:pPr marL="231775" indent="-231775">
              <a:spcBef>
                <a:spcPts val="400"/>
              </a:spcBef>
              <a:spcAft>
                <a:spcPts val="200"/>
              </a:spcAft>
              <a:buClr>
                <a:srgbClr val="F05F22"/>
              </a:buClr>
              <a:buSzPct val="140000"/>
              <a:buFont typeface="Arial" panose="020B0604020202020204" pitchFamily="34" charset="0"/>
              <a:buChar char="•"/>
              <a:defRPr/>
            </a:pPr>
            <a:r>
              <a:rPr lang="en-US" sz="1700" dirty="0">
                <a:solidFill>
                  <a:prstClr val="black"/>
                </a:solidFill>
                <a:latin typeface="Arial" panose="020B0604020202020204" pitchFamily="34" charset="0"/>
                <a:cs typeface="Arial" panose="020B0604020202020204" pitchFamily="34" charset="0"/>
              </a:rPr>
              <a:t>Use PA predictions to generate transition probabilities between states</a:t>
            </a:r>
          </a:p>
        </p:txBody>
      </p:sp>
      <p:pic>
        <p:nvPicPr>
          <p:cNvPr id="112" name="Picture 111">
            <a:extLst>
              <a:ext uri="{FF2B5EF4-FFF2-40B4-BE49-F238E27FC236}">
                <a16:creationId xmlns:a16="http://schemas.microsoft.com/office/drawing/2014/main" id="{B758E52A-D250-8A40-8731-39D2B266F85C}"/>
              </a:ext>
            </a:extLst>
          </p:cNvPr>
          <p:cNvPicPr>
            <a:picLocks noChangeAspect="1"/>
          </p:cNvPicPr>
          <p:nvPr/>
        </p:nvPicPr>
        <p:blipFill>
          <a:blip r:embed="rId3"/>
          <a:stretch>
            <a:fillRect/>
          </a:stretch>
        </p:blipFill>
        <p:spPr>
          <a:xfrm>
            <a:off x="711200" y="1036400"/>
            <a:ext cx="5118809" cy="4374064"/>
          </a:xfrm>
          <a:prstGeom prst="rect">
            <a:avLst/>
          </a:prstGeom>
        </p:spPr>
      </p:pic>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3" name="TextBox 2">
            <a:extLst>
              <a:ext uri="{FF2B5EF4-FFF2-40B4-BE49-F238E27FC236}">
                <a16:creationId xmlns:a16="http://schemas.microsoft.com/office/drawing/2014/main" id="{E380A212-32F5-7745-8FAD-6AA893DEB34F}"/>
              </a:ext>
            </a:extLst>
          </p:cNvPr>
          <p:cNvSpPr txBox="1"/>
          <p:nvPr/>
        </p:nvSpPr>
        <p:spPr>
          <a:xfrm>
            <a:off x="1570383" y="977512"/>
            <a:ext cx="4157092" cy="462815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7004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0357685"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Overview</a:t>
            </a:r>
          </a:p>
        </p:txBody>
      </p:sp>
      <p:grpSp>
        <p:nvGrpSpPr>
          <p:cNvPr id="36" name="Group 5134">
            <a:extLst>
              <a:ext uri="{FF2B5EF4-FFF2-40B4-BE49-F238E27FC236}">
                <a16:creationId xmlns:a16="http://schemas.microsoft.com/office/drawing/2014/main" id="{12931659-C39C-4277-BEA9-BB42ACA45839}"/>
              </a:ext>
            </a:extLst>
          </p:cNvPr>
          <p:cNvGrpSpPr/>
          <p:nvPr/>
        </p:nvGrpSpPr>
        <p:grpSpPr>
          <a:xfrm>
            <a:off x="1252279" y="1716044"/>
            <a:ext cx="2706587" cy="2952396"/>
            <a:chOff x="1252279" y="1472851"/>
            <a:chExt cx="2706587" cy="2952396"/>
          </a:xfrm>
        </p:grpSpPr>
        <p:sp>
          <p:nvSpPr>
            <p:cNvPr id="37" name="Freeform 102">
              <a:extLst>
                <a:ext uri="{FF2B5EF4-FFF2-40B4-BE49-F238E27FC236}">
                  <a16:creationId xmlns:a16="http://schemas.microsoft.com/office/drawing/2014/main" id="{47161652-12D0-46E8-9FEB-4F167C2FD317}"/>
                </a:ext>
              </a:extLst>
            </p:cNvPr>
            <p:cNvSpPr/>
            <p:nvPr/>
          </p:nvSpPr>
          <p:spPr>
            <a:xfrm>
              <a:off x="1252279" y="1472851"/>
              <a:ext cx="2706587" cy="1412254"/>
            </a:xfrm>
            <a:custGeom>
              <a:avLst/>
              <a:gdLst>
                <a:gd name="f0" fmla="val 10800000"/>
                <a:gd name="f1" fmla="val 5400000"/>
                <a:gd name="f2" fmla="val 180"/>
                <a:gd name="f3" fmla="val w"/>
                <a:gd name="f4" fmla="val h"/>
                <a:gd name="f5" fmla="val 0"/>
                <a:gd name="f6" fmla="val 1260"/>
                <a:gd name="f7" fmla="val 658"/>
                <a:gd name="f8" fmla="val 651"/>
                <a:gd name="f9" fmla="val 3"/>
                <a:gd name="f10" fmla="val 610"/>
                <a:gd name="f11" fmla="val 11"/>
                <a:gd name="f12" fmla="val 568"/>
                <a:gd name="f13" fmla="val 23"/>
                <a:gd name="f14" fmla="val 527"/>
                <a:gd name="f15" fmla="val 121"/>
                <a:gd name="f16" fmla="val 193"/>
                <a:gd name="f17" fmla="val 474"/>
                <a:gd name="f18" fmla="val 808"/>
                <a:gd name="f19" fmla="val 99"/>
                <a:gd name="f20" fmla="val 932"/>
                <a:gd name="f21" fmla="val 135"/>
                <a:gd name="f22" fmla="val 1041"/>
                <a:gd name="f23" fmla="val 207"/>
                <a:gd name="f24" fmla="val 1122"/>
                <a:gd name="f25" fmla="val 308"/>
                <a:gd name="f26" fmla="val 1201"/>
                <a:gd name="f27" fmla="val 406"/>
                <a:gd name="f28" fmla="val 1249"/>
                <a:gd name="f29" fmla="val 523"/>
                <a:gd name="f30" fmla="val 648"/>
                <a:gd name="f31" fmla="val 1188"/>
                <a:gd name="f32" fmla="val 655"/>
                <a:gd name="f33" fmla="val 1167"/>
                <a:gd name="f34" fmla="val 424"/>
                <a:gd name="f35" fmla="val 1010"/>
                <a:gd name="f36" fmla="val 233"/>
                <a:gd name="f37" fmla="val 788"/>
                <a:gd name="f38" fmla="val 168"/>
                <a:gd name="f39" fmla="val 492"/>
                <a:gd name="f40" fmla="val 81"/>
                <a:gd name="f41" fmla="val 251"/>
                <a:gd name="f42" fmla="val 93"/>
                <a:gd name="f43" fmla="val 547"/>
                <a:gd name="f44" fmla="val 82"/>
                <a:gd name="f45" fmla="val 584"/>
                <a:gd name="f46" fmla="val 75"/>
                <a:gd name="f47" fmla="val 621"/>
                <a:gd name="f48" fmla="val 72"/>
                <a:gd name="f49" fmla="+- 0 0 -90"/>
                <a:gd name="f50" fmla="*/ f3 1 1260"/>
                <a:gd name="f51" fmla="*/ f4 1 658"/>
                <a:gd name="f52" fmla="val f5"/>
                <a:gd name="f53" fmla="val f6"/>
                <a:gd name="f54" fmla="val f7"/>
                <a:gd name="f55" fmla="*/ f49 f0 1"/>
                <a:gd name="f56" fmla="+- f54 0 f52"/>
                <a:gd name="f57" fmla="+- f53 0 f52"/>
                <a:gd name="f58" fmla="*/ f55 1 f2"/>
                <a:gd name="f59" fmla="*/ f57 1 1260"/>
                <a:gd name="f60" fmla="*/ f56 1 658"/>
                <a:gd name="f61" fmla="*/ 0 f57 1"/>
                <a:gd name="f62" fmla="*/ 651 f56 1"/>
                <a:gd name="f63" fmla="*/ 23 f57 1"/>
                <a:gd name="f64" fmla="*/ 527 f56 1"/>
                <a:gd name="f65" fmla="*/ 808 f57 1"/>
                <a:gd name="f66" fmla="*/ 99 f56 1"/>
                <a:gd name="f67" fmla="*/ 1122 f57 1"/>
                <a:gd name="f68" fmla="*/ 308 f56 1"/>
                <a:gd name="f69" fmla="*/ 1260 f57 1"/>
                <a:gd name="f70" fmla="*/ 648 f56 1"/>
                <a:gd name="f71" fmla="*/ 1188 f57 1"/>
                <a:gd name="f72" fmla="*/ 655 f56 1"/>
                <a:gd name="f73" fmla="*/ 788 f57 1"/>
                <a:gd name="f74" fmla="*/ 168 f56 1"/>
                <a:gd name="f75" fmla="*/ 93 f57 1"/>
                <a:gd name="f76" fmla="*/ 547 f56 1"/>
                <a:gd name="f77" fmla="*/ 72 f57 1"/>
                <a:gd name="f78" fmla="*/ 658 f56 1"/>
                <a:gd name="f79" fmla="+- f58 0 f1"/>
                <a:gd name="f80" fmla="*/ f61 1 1260"/>
                <a:gd name="f81" fmla="*/ f62 1 658"/>
                <a:gd name="f82" fmla="*/ f63 1 1260"/>
                <a:gd name="f83" fmla="*/ f64 1 658"/>
                <a:gd name="f84" fmla="*/ f65 1 1260"/>
                <a:gd name="f85" fmla="*/ f66 1 658"/>
                <a:gd name="f86" fmla="*/ f67 1 1260"/>
                <a:gd name="f87" fmla="*/ f68 1 658"/>
                <a:gd name="f88" fmla="*/ f69 1 1260"/>
                <a:gd name="f89" fmla="*/ f70 1 658"/>
                <a:gd name="f90" fmla="*/ f71 1 1260"/>
                <a:gd name="f91" fmla="*/ f72 1 658"/>
                <a:gd name="f92" fmla="*/ f73 1 1260"/>
                <a:gd name="f93" fmla="*/ f74 1 658"/>
                <a:gd name="f94" fmla="*/ f75 1 1260"/>
                <a:gd name="f95" fmla="*/ f76 1 658"/>
                <a:gd name="f96" fmla="*/ f77 1 1260"/>
                <a:gd name="f97" fmla="*/ f78 1 658"/>
                <a:gd name="f98" fmla="*/ 0 1 f59"/>
                <a:gd name="f99" fmla="*/ f53 1 f59"/>
                <a:gd name="f100" fmla="*/ 0 1 f60"/>
                <a:gd name="f101" fmla="*/ f54 1 f60"/>
                <a:gd name="f102" fmla="*/ f80 1 f59"/>
                <a:gd name="f103" fmla="*/ f81 1 f60"/>
                <a:gd name="f104" fmla="*/ f82 1 f59"/>
                <a:gd name="f105" fmla="*/ f83 1 f60"/>
                <a:gd name="f106" fmla="*/ f84 1 f59"/>
                <a:gd name="f107" fmla="*/ f85 1 f60"/>
                <a:gd name="f108" fmla="*/ f86 1 f59"/>
                <a:gd name="f109" fmla="*/ f87 1 f60"/>
                <a:gd name="f110" fmla="*/ f88 1 f59"/>
                <a:gd name="f111" fmla="*/ f89 1 f60"/>
                <a:gd name="f112" fmla="*/ f90 1 f59"/>
                <a:gd name="f113" fmla="*/ f91 1 f60"/>
                <a:gd name="f114" fmla="*/ f92 1 f59"/>
                <a:gd name="f115" fmla="*/ f93 1 f60"/>
                <a:gd name="f116" fmla="*/ f94 1 f59"/>
                <a:gd name="f117" fmla="*/ f95 1 f60"/>
                <a:gd name="f118" fmla="*/ f96 1 f59"/>
                <a:gd name="f119" fmla="*/ f97 1 f60"/>
                <a:gd name="f120" fmla="*/ f98 f50 1"/>
                <a:gd name="f121" fmla="*/ f99 f50 1"/>
                <a:gd name="f122" fmla="*/ f101 f51 1"/>
                <a:gd name="f123" fmla="*/ f100 f51 1"/>
                <a:gd name="f124" fmla="*/ f102 f50 1"/>
                <a:gd name="f125" fmla="*/ f103 f51 1"/>
                <a:gd name="f126" fmla="*/ f104 f50 1"/>
                <a:gd name="f127" fmla="*/ f105 f51 1"/>
                <a:gd name="f128" fmla="*/ f106 f50 1"/>
                <a:gd name="f129" fmla="*/ f107 f51 1"/>
                <a:gd name="f130" fmla="*/ f108 f50 1"/>
                <a:gd name="f131" fmla="*/ f109 f51 1"/>
                <a:gd name="f132" fmla="*/ f110 f50 1"/>
                <a:gd name="f133" fmla="*/ f111 f51 1"/>
                <a:gd name="f134" fmla="*/ f112 f50 1"/>
                <a:gd name="f135" fmla="*/ f113 f51 1"/>
                <a:gd name="f136" fmla="*/ f114 f50 1"/>
                <a:gd name="f137" fmla="*/ f115 f51 1"/>
                <a:gd name="f138" fmla="*/ f116 f50 1"/>
                <a:gd name="f139" fmla="*/ f117 f51 1"/>
                <a:gd name="f140" fmla="*/ f118 f50 1"/>
                <a:gd name="f141" fmla="*/ f119 f51 1"/>
              </a:gdLst>
              <a:ahLst/>
              <a:cxnLst>
                <a:cxn ang="3cd4">
                  <a:pos x="hc" y="t"/>
                </a:cxn>
                <a:cxn ang="0">
                  <a:pos x="r" y="vc"/>
                </a:cxn>
                <a:cxn ang="cd4">
                  <a:pos x="hc" y="b"/>
                </a:cxn>
                <a:cxn ang="cd2">
                  <a:pos x="l" y="vc"/>
                </a:cxn>
                <a:cxn ang="f79">
                  <a:pos x="f124" y="f125"/>
                </a:cxn>
                <a:cxn ang="f79">
                  <a:pos x="f126" y="f127"/>
                </a:cxn>
                <a:cxn ang="f79">
                  <a:pos x="f128" y="f129"/>
                </a:cxn>
                <a:cxn ang="f79">
                  <a:pos x="f130" y="f131"/>
                </a:cxn>
                <a:cxn ang="f79">
                  <a:pos x="f132" y="f133"/>
                </a:cxn>
                <a:cxn ang="f79">
                  <a:pos x="f134" y="f135"/>
                </a:cxn>
                <a:cxn ang="f79">
                  <a:pos x="f136" y="f137"/>
                </a:cxn>
                <a:cxn ang="f79">
                  <a:pos x="f138" y="f139"/>
                </a:cxn>
                <a:cxn ang="f79">
                  <a:pos x="f140" y="f141"/>
                </a:cxn>
                <a:cxn ang="f79">
                  <a:pos x="f124" y="f125"/>
                </a:cxn>
              </a:cxnLst>
              <a:rect l="f120" t="f123" r="f121" b="f122"/>
              <a:pathLst>
                <a:path w="1260" h="658">
                  <a:moveTo>
                    <a:pt x="f5" y="f8"/>
                  </a:moveTo>
                  <a:cubicBezTo>
                    <a:pt x="f9" y="f10"/>
                    <a:pt x="f11" y="f12"/>
                    <a:pt x="f13" y="f14"/>
                  </a:cubicBezTo>
                  <a:cubicBezTo>
                    <a:pt x="f15" y="f16"/>
                    <a:pt x="f17" y="f5"/>
                    <a:pt x="f18" y="f19"/>
                  </a:cubicBezTo>
                  <a:cubicBezTo>
                    <a:pt x="f20" y="f21"/>
                    <a:pt x="f22" y="f23"/>
                    <a:pt x="f24" y="f25"/>
                  </a:cubicBezTo>
                  <a:cubicBezTo>
                    <a:pt x="f26" y="f27"/>
                    <a:pt x="f28" y="f29"/>
                    <a:pt x="f6" y="f30"/>
                  </a:cubicBezTo>
                  <a:cubicBezTo>
                    <a:pt x="f31" y="f32"/>
                    <a:pt x="f31" y="f32"/>
                    <a:pt x="f31" y="f32"/>
                  </a:cubicBezTo>
                  <a:cubicBezTo>
                    <a:pt x="f33" y="f34"/>
                    <a:pt x="f35" y="f36"/>
                    <a:pt x="f37" y="f38"/>
                  </a:cubicBezTo>
                  <a:cubicBezTo>
                    <a:pt x="f39" y="f40"/>
                    <a:pt x="f2" y="f41"/>
                    <a:pt x="f42" y="f43"/>
                  </a:cubicBezTo>
                  <a:cubicBezTo>
                    <a:pt x="f44" y="f45"/>
                    <a:pt x="f46" y="f47"/>
                    <a:pt x="f48" y="f7"/>
                  </a:cubicBezTo>
                  <a:lnTo>
                    <a:pt x="f5" y="f8"/>
                  </a:lnTo>
                  <a:close/>
                </a:path>
              </a:pathLst>
            </a:custGeom>
            <a:solidFill>
              <a:srgbClr val="F05F22"/>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38" name="Freeform 103">
              <a:extLst>
                <a:ext uri="{FF2B5EF4-FFF2-40B4-BE49-F238E27FC236}">
                  <a16:creationId xmlns:a16="http://schemas.microsoft.com/office/drawing/2014/main" id="{CDCD0525-7DE1-42B4-A9F6-CB46B01B2B87}"/>
                </a:ext>
              </a:extLst>
            </p:cNvPr>
            <p:cNvSpPr/>
            <p:nvPr/>
          </p:nvSpPr>
          <p:spPr>
            <a:xfrm>
              <a:off x="1412830" y="1799383"/>
              <a:ext cx="2380055" cy="2379149"/>
            </a:xfrm>
            <a:custGeom>
              <a:avLst/>
              <a:gdLst>
                <a:gd name="f0" fmla="val 10800000"/>
                <a:gd name="f1" fmla="val 5400000"/>
                <a:gd name="f2" fmla="val 180"/>
                <a:gd name="f3" fmla="val w"/>
                <a:gd name="f4" fmla="val h"/>
                <a:gd name="f5" fmla="val 0"/>
                <a:gd name="f6" fmla="val 1108"/>
                <a:gd name="f7" fmla="val 1031"/>
                <a:gd name="f8" fmla="val 694"/>
                <a:gd name="f9" fmla="val 954"/>
                <a:gd name="f10" fmla="val 958"/>
                <a:gd name="f11" fmla="val 678"/>
                <a:gd name="f12" fmla="val 414"/>
                <a:gd name="f13" fmla="val 151"/>
                <a:gd name="f14" fmla="val 677"/>
                <a:gd name="f15" fmla="val 77"/>
                <a:gd name="f16" fmla="val 155"/>
                <a:gd name="f17" fmla="val 431"/>
                <a:gd name="f18" fmla="+- 0 0 -90"/>
                <a:gd name="f19" fmla="*/ f3 1 1108"/>
                <a:gd name="f20" fmla="*/ f4 1 1108"/>
                <a:gd name="f21" fmla="val f5"/>
                <a:gd name="f22" fmla="val f6"/>
                <a:gd name="f23" fmla="*/ f18 f0 1"/>
                <a:gd name="f24" fmla="+- f22 0 f21"/>
                <a:gd name="f25" fmla="*/ f23 1 f2"/>
                <a:gd name="f26" fmla="*/ f24 1 1108"/>
                <a:gd name="f27" fmla="*/ 1031 f24 1"/>
                <a:gd name="f28" fmla="*/ 694 f24 1"/>
                <a:gd name="f29" fmla="*/ 414 f24 1"/>
                <a:gd name="f30" fmla="*/ 77 f24 1"/>
                <a:gd name="f31" fmla="+- f25 0 f1"/>
                <a:gd name="f32" fmla="*/ f27 1 1108"/>
                <a:gd name="f33" fmla="*/ f28 1 1108"/>
                <a:gd name="f34" fmla="*/ f29 1 1108"/>
                <a:gd name="f35" fmla="*/ f30 1 1108"/>
                <a:gd name="f36" fmla="*/ 0 1 f26"/>
                <a:gd name="f37" fmla="*/ f22 1 f26"/>
                <a:gd name="f38" fmla="*/ f32 1 f26"/>
                <a:gd name="f39" fmla="*/ f33 1 f26"/>
                <a:gd name="f40" fmla="*/ f34 1 f26"/>
                <a:gd name="f41" fmla="*/ f35 1 f26"/>
                <a:gd name="f42" fmla="*/ f36 f19 1"/>
                <a:gd name="f43" fmla="*/ f37 f19 1"/>
                <a:gd name="f44" fmla="*/ f37 f20 1"/>
                <a:gd name="f45" fmla="*/ f36 f20 1"/>
                <a:gd name="f46" fmla="*/ f38 f19 1"/>
                <a:gd name="f47" fmla="*/ f39 f20 1"/>
                <a:gd name="f48" fmla="*/ f40 f19 1"/>
                <a:gd name="f49" fmla="*/ f38 f20 1"/>
                <a:gd name="f50" fmla="*/ f41 f19 1"/>
                <a:gd name="f51" fmla="*/ f40 f20 1"/>
                <a:gd name="f52" fmla="*/ f39 f19 1"/>
                <a:gd name="f53" fmla="*/ f41 f20 1"/>
              </a:gdLst>
              <a:ahLst/>
              <a:cxnLst>
                <a:cxn ang="3cd4">
                  <a:pos x="hc" y="t"/>
                </a:cxn>
                <a:cxn ang="0">
                  <a:pos x="r" y="vc"/>
                </a:cxn>
                <a:cxn ang="cd4">
                  <a:pos x="hc" y="b"/>
                </a:cxn>
                <a:cxn ang="cd2">
                  <a:pos x="l" y="vc"/>
                </a:cxn>
                <a:cxn ang="f31">
                  <a:pos x="f46" y="f47"/>
                </a:cxn>
                <a:cxn ang="f31">
                  <a:pos x="f48" y="f49"/>
                </a:cxn>
                <a:cxn ang="f31">
                  <a:pos x="f50" y="f51"/>
                </a:cxn>
                <a:cxn ang="f31">
                  <a:pos x="f52" y="f53"/>
                </a:cxn>
                <a:cxn ang="f31">
                  <a:pos x="f46" y="f47"/>
                </a:cxn>
              </a:cxnLst>
              <a:rect l="f42" t="f45" r="f43" b="f44"/>
              <a:pathLst>
                <a:path w="1108" h="1108">
                  <a:moveTo>
                    <a:pt x="f7" y="f8"/>
                  </a:moveTo>
                  <a:cubicBezTo>
                    <a:pt x="f9" y="f10"/>
                    <a:pt x="f11" y="f6"/>
                    <a:pt x="f12" y="f7"/>
                  </a:cubicBezTo>
                  <a:cubicBezTo>
                    <a:pt x="f13" y="f9"/>
                    <a:pt x="f5" y="f14"/>
                    <a:pt x="f15" y="f12"/>
                  </a:cubicBezTo>
                  <a:cubicBezTo>
                    <a:pt x="f16" y="f13"/>
                    <a:pt x="f17" y="f5"/>
                    <a:pt x="f8" y="f15"/>
                  </a:cubicBezTo>
                  <a:cubicBezTo>
                    <a:pt x="f10" y="f16"/>
                    <a:pt x="f6" y="f17"/>
                    <a:pt x="f7" y="f8"/>
                  </a:cubicBezTo>
                  <a:close/>
                </a:path>
              </a:pathLst>
            </a:custGeom>
            <a:solidFill>
              <a:srgbClr val="F2F2F2"/>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39" name="Freeform 104">
              <a:extLst>
                <a:ext uri="{FF2B5EF4-FFF2-40B4-BE49-F238E27FC236}">
                  <a16:creationId xmlns:a16="http://schemas.microsoft.com/office/drawing/2014/main" id="{8CBB8F61-137A-4360-9DDC-6CE66D52C427}"/>
                </a:ext>
              </a:extLst>
            </p:cNvPr>
            <p:cNvSpPr/>
            <p:nvPr/>
          </p:nvSpPr>
          <p:spPr>
            <a:xfrm>
              <a:off x="1316681" y="3044741"/>
              <a:ext cx="2575069" cy="1380506"/>
            </a:xfrm>
            <a:custGeom>
              <a:avLst/>
              <a:gdLst>
                <a:gd name="f0" fmla="val 10800000"/>
                <a:gd name="f1" fmla="val 5400000"/>
                <a:gd name="f2" fmla="val 180"/>
                <a:gd name="f3" fmla="val w"/>
                <a:gd name="f4" fmla="val h"/>
                <a:gd name="f5" fmla="val 0"/>
                <a:gd name="f6" fmla="val 1199"/>
                <a:gd name="f7" fmla="val 643"/>
                <a:gd name="f8" fmla="val 430"/>
                <a:gd name="f9" fmla="val 550"/>
                <a:gd name="f10" fmla="val 186"/>
                <a:gd name="f11" fmla="val 478"/>
                <a:gd name="f12" fmla="val 13"/>
                <a:gd name="f13" fmla="val 259"/>
                <a:gd name="f14" fmla="val 5"/>
                <a:gd name="f15" fmla="val 18"/>
                <a:gd name="f16" fmla="val 257"/>
                <a:gd name="f17" fmla="val 189"/>
                <a:gd name="f18" fmla="val 474"/>
                <a:gd name="f19" fmla="val 432"/>
                <a:gd name="f20" fmla="val 545"/>
                <a:gd name="f21" fmla="val 746"/>
                <a:gd name="f22" fmla="val 637"/>
                <a:gd name="f23" fmla="val 1078"/>
                <a:gd name="f24" fmla="val 457"/>
                <a:gd name="f25" fmla="val 1170"/>
                <a:gd name="f26" fmla="val 142"/>
                <a:gd name="f27" fmla="val 1184"/>
                <a:gd name="f28" fmla="val 96"/>
                <a:gd name="f29" fmla="val 1192"/>
                <a:gd name="f30" fmla="val 48"/>
                <a:gd name="f31" fmla="val 1194"/>
                <a:gd name="f32" fmla="val 1"/>
                <a:gd name="f33" fmla="val 1197"/>
                <a:gd name="f34" fmla="val 49"/>
                <a:gd name="f35" fmla="val 1189"/>
                <a:gd name="f36" fmla="val 97"/>
                <a:gd name="f37" fmla="val 1175"/>
                <a:gd name="f38" fmla="val 143"/>
                <a:gd name="f39" fmla="val 1082"/>
                <a:gd name="f40" fmla="val 461"/>
                <a:gd name="f41" fmla="val 748"/>
                <a:gd name="f42" fmla="+- 0 0 -90"/>
                <a:gd name="f43" fmla="*/ f3 1 1199"/>
                <a:gd name="f44" fmla="*/ f4 1 643"/>
                <a:gd name="f45" fmla="val f5"/>
                <a:gd name="f46" fmla="val f6"/>
                <a:gd name="f47" fmla="val f7"/>
                <a:gd name="f48" fmla="*/ f42 f0 1"/>
                <a:gd name="f49" fmla="+- f47 0 f45"/>
                <a:gd name="f50" fmla="+- f46 0 f45"/>
                <a:gd name="f51" fmla="*/ f48 1 f2"/>
                <a:gd name="f52" fmla="*/ f50 1 1199"/>
                <a:gd name="f53" fmla="*/ f49 1 643"/>
                <a:gd name="f54" fmla="*/ 430 f50 1"/>
                <a:gd name="f55" fmla="*/ 550 f49 1"/>
                <a:gd name="f56" fmla="*/ 0 f50 1"/>
                <a:gd name="f57" fmla="*/ 5 f49 1"/>
                <a:gd name="f58" fmla="*/ 5 f50 1"/>
                <a:gd name="f59" fmla="*/ 432 f50 1"/>
                <a:gd name="f60" fmla="*/ 545 f49 1"/>
                <a:gd name="f61" fmla="*/ 1170 f50 1"/>
                <a:gd name="f62" fmla="*/ 142 f49 1"/>
                <a:gd name="f63" fmla="*/ 1194 f50 1"/>
                <a:gd name="f64" fmla="*/ 0 f49 1"/>
                <a:gd name="f65" fmla="*/ 1199 f50 1"/>
                <a:gd name="f66" fmla="*/ 1 f49 1"/>
                <a:gd name="f67" fmla="*/ 1175 f50 1"/>
                <a:gd name="f68" fmla="*/ 143 f49 1"/>
                <a:gd name="f69" fmla="+- f51 0 f1"/>
                <a:gd name="f70" fmla="*/ f54 1 1199"/>
                <a:gd name="f71" fmla="*/ f55 1 643"/>
                <a:gd name="f72" fmla="*/ f56 1 1199"/>
                <a:gd name="f73" fmla="*/ f57 1 643"/>
                <a:gd name="f74" fmla="*/ f58 1 1199"/>
                <a:gd name="f75" fmla="*/ f59 1 1199"/>
                <a:gd name="f76" fmla="*/ f60 1 643"/>
                <a:gd name="f77" fmla="*/ f61 1 1199"/>
                <a:gd name="f78" fmla="*/ f62 1 643"/>
                <a:gd name="f79" fmla="*/ f63 1 1199"/>
                <a:gd name="f80" fmla="*/ f64 1 643"/>
                <a:gd name="f81" fmla="*/ f65 1 1199"/>
                <a:gd name="f82" fmla="*/ f66 1 643"/>
                <a:gd name="f83" fmla="*/ f67 1 1199"/>
                <a:gd name="f84" fmla="*/ f68 1 643"/>
                <a:gd name="f85" fmla="*/ 0 1 f52"/>
                <a:gd name="f86" fmla="*/ f46 1 f52"/>
                <a:gd name="f87" fmla="*/ 0 1 f53"/>
                <a:gd name="f88" fmla="*/ f47 1 f53"/>
                <a:gd name="f89" fmla="*/ f70 1 f52"/>
                <a:gd name="f90" fmla="*/ f71 1 f53"/>
                <a:gd name="f91" fmla="*/ f72 1 f52"/>
                <a:gd name="f92" fmla="*/ f73 1 f53"/>
                <a:gd name="f93" fmla="*/ f74 1 f52"/>
                <a:gd name="f94" fmla="*/ f75 1 f52"/>
                <a:gd name="f95" fmla="*/ f76 1 f53"/>
                <a:gd name="f96" fmla="*/ f77 1 f52"/>
                <a:gd name="f97" fmla="*/ f78 1 f53"/>
                <a:gd name="f98" fmla="*/ f79 1 f52"/>
                <a:gd name="f99" fmla="*/ f80 1 f53"/>
                <a:gd name="f100" fmla="*/ f81 1 f52"/>
                <a:gd name="f101" fmla="*/ f82 1 f53"/>
                <a:gd name="f102" fmla="*/ f83 1 f52"/>
                <a:gd name="f103" fmla="*/ f84 1 f53"/>
                <a:gd name="f104" fmla="*/ f85 f43 1"/>
                <a:gd name="f105" fmla="*/ f86 f43 1"/>
                <a:gd name="f106" fmla="*/ f88 f44 1"/>
                <a:gd name="f107" fmla="*/ f87 f44 1"/>
                <a:gd name="f108" fmla="*/ f89 f43 1"/>
                <a:gd name="f109" fmla="*/ f90 f44 1"/>
                <a:gd name="f110" fmla="*/ f91 f43 1"/>
                <a:gd name="f111" fmla="*/ f92 f44 1"/>
                <a:gd name="f112" fmla="*/ f93 f43 1"/>
                <a:gd name="f113" fmla="*/ f94 f43 1"/>
                <a:gd name="f114" fmla="*/ f95 f44 1"/>
                <a:gd name="f115" fmla="*/ f96 f43 1"/>
                <a:gd name="f116" fmla="*/ f97 f44 1"/>
                <a:gd name="f117" fmla="*/ f98 f43 1"/>
                <a:gd name="f118" fmla="*/ f99 f44 1"/>
                <a:gd name="f119" fmla="*/ f100 f43 1"/>
                <a:gd name="f120" fmla="*/ f101 f44 1"/>
                <a:gd name="f121" fmla="*/ f102 f43 1"/>
                <a:gd name="f122" fmla="*/ f103 f44 1"/>
              </a:gdLst>
              <a:ahLst/>
              <a:cxnLst>
                <a:cxn ang="3cd4">
                  <a:pos x="hc" y="t"/>
                </a:cxn>
                <a:cxn ang="0">
                  <a:pos x="r" y="vc"/>
                </a:cxn>
                <a:cxn ang="cd4">
                  <a:pos x="hc" y="b"/>
                </a:cxn>
                <a:cxn ang="cd2">
                  <a:pos x="l" y="vc"/>
                </a:cxn>
                <a:cxn ang="f69">
                  <a:pos x="f108" y="f109"/>
                </a:cxn>
                <a:cxn ang="f69">
                  <a:pos x="f110" y="f111"/>
                </a:cxn>
                <a:cxn ang="f69">
                  <a:pos x="f112" y="f111"/>
                </a:cxn>
                <a:cxn ang="f69">
                  <a:pos x="f113" y="f114"/>
                </a:cxn>
                <a:cxn ang="f69">
                  <a:pos x="f115" y="f116"/>
                </a:cxn>
                <a:cxn ang="f69">
                  <a:pos x="f117" y="f118"/>
                </a:cxn>
                <a:cxn ang="f69">
                  <a:pos x="f119" y="f120"/>
                </a:cxn>
                <a:cxn ang="f69">
                  <a:pos x="f121" y="f122"/>
                </a:cxn>
                <a:cxn ang="f69">
                  <a:pos x="f108" y="f109"/>
                </a:cxn>
              </a:cxnLst>
              <a:rect l="f104" t="f107" r="f105" b="f106"/>
              <a:pathLst>
                <a:path w="1199" h="643">
                  <a:moveTo>
                    <a:pt x="f8" y="f9"/>
                  </a:moveTo>
                  <a:cubicBezTo>
                    <a:pt x="f10" y="f11"/>
                    <a:pt x="f12" y="f13"/>
                    <a:pt x="f5" y="f14"/>
                  </a:cubicBezTo>
                  <a:cubicBezTo>
                    <a:pt x="f14" y="f14"/>
                    <a:pt x="f14" y="f14"/>
                    <a:pt x="f14" y="f14"/>
                  </a:cubicBezTo>
                  <a:cubicBezTo>
                    <a:pt x="f15" y="f16"/>
                    <a:pt x="f17" y="f18"/>
                    <a:pt x="f19" y="f20"/>
                  </a:cubicBezTo>
                  <a:cubicBezTo>
                    <a:pt x="f21" y="f22"/>
                    <a:pt x="f23" y="f24"/>
                    <a:pt x="f25" y="f26"/>
                  </a:cubicBezTo>
                  <a:cubicBezTo>
                    <a:pt x="f27" y="f28"/>
                    <a:pt x="f29" y="f30"/>
                    <a:pt x="f31" y="f5"/>
                  </a:cubicBezTo>
                  <a:cubicBezTo>
                    <a:pt x="f6" y="f32"/>
                    <a:pt x="f6" y="f32"/>
                    <a:pt x="f6" y="f32"/>
                  </a:cubicBezTo>
                  <a:cubicBezTo>
                    <a:pt x="f33" y="f34"/>
                    <a:pt x="f35" y="f36"/>
                    <a:pt x="f37" y="f38"/>
                  </a:cubicBezTo>
                  <a:cubicBezTo>
                    <a:pt x="f39" y="f40"/>
                    <a:pt x="f41" y="f7"/>
                    <a:pt x="f8" y="f9"/>
                  </a:cubicBezTo>
                  <a:close/>
                </a:path>
              </a:pathLst>
            </a:custGeom>
            <a:solidFill>
              <a:srgbClr val="939598"/>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40" name="Freeform 105">
              <a:extLst>
                <a:ext uri="{FF2B5EF4-FFF2-40B4-BE49-F238E27FC236}">
                  <a16:creationId xmlns:a16="http://schemas.microsoft.com/office/drawing/2014/main" id="{970816E9-492E-4505-939C-8A20694EE7D1}"/>
                </a:ext>
              </a:extLst>
            </p:cNvPr>
            <p:cNvSpPr/>
            <p:nvPr/>
          </p:nvSpPr>
          <p:spPr>
            <a:xfrm>
              <a:off x="3819183" y="2982160"/>
              <a:ext cx="133337" cy="133337"/>
            </a:xfrm>
            <a:custGeom>
              <a:avLst/>
              <a:gdLst>
                <a:gd name="f0" fmla="val 10800000"/>
                <a:gd name="f1" fmla="val 5400000"/>
                <a:gd name="f2" fmla="val 180"/>
                <a:gd name="f3" fmla="val w"/>
                <a:gd name="f4" fmla="val h"/>
                <a:gd name="f5" fmla="val 0"/>
                <a:gd name="f6" fmla="val 62"/>
                <a:gd name="f7" fmla="val 1"/>
                <a:gd name="f8" fmla="val 30"/>
                <a:gd name="f9" fmla="val 13"/>
                <a:gd name="f10" fmla="val 15"/>
                <a:gd name="f11" fmla="val 32"/>
                <a:gd name="f12" fmla="val 49"/>
                <a:gd name="f13" fmla="val 61"/>
                <a:gd name="f14" fmla="val 47"/>
                <a:gd name="f15" fmla="+- 0 0 -90"/>
                <a:gd name="f16" fmla="*/ f3 1 62"/>
                <a:gd name="f17" fmla="*/ f4 1 62"/>
                <a:gd name="f18" fmla="val f5"/>
                <a:gd name="f19" fmla="val f6"/>
                <a:gd name="f20" fmla="*/ f15 f0 1"/>
                <a:gd name="f21" fmla="+- f19 0 f18"/>
                <a:gd name="f22" fmla="*/ f20 1 f2"/>
                <a:gd name="f23" fmla="*/ f21 1 62"/>
                <a:gd name="f24" fmla="*/ 1 f21 1"/>
                <a:gd name="f25" fmla="*/ 30 f21 1"/>
                <a:gd name="f26" fmla="*/ 32 f21 1"/>
                <a:gd name="f27" fmla="*/ 61 f21 1"/>
                <a:gd name="f28" fmla="+- f22 0 f1"/>
                <a:gd name="f29" fmla="*/ f24 1 62"/>
                <a:gd name="f30" fmla="*/ f25 1 62"/>
                <a:gd name="f31" fmla="*/ f26 1 62"/>
                <a:gd name="f32" fmla="*/ f27 1 62"/>
                <a:gd name="f33" fmla="*/ 0 1 f23"/>
                <a:gd name="f34" fmla="*/ f19 1 f23"/>
                <a:gd name="f35" fmla="*/ f29 1 f23"/>
                <a:gd name="f36" fmla="*/ f30 1 f23"/>
                <a:gd name="f37" fmla="*/ f31 1 f23"/>
                <a:gd name="f38" fmla="*/ f32 1 f23"/>
                <a:gd name="f39" fmla="*/ f33 f16 1"/>
                <a:gd name="f40" fmla="*/ f34 f16 1"/>
                <a:gd name="f41" fmla="*/ f34 f17 1"/>
                <a:gd name="f42" fmla="*/ f33 f17 1"/>
                <a:gd name="f43" fmla="*/ f35 f16 1"/>
                <a:gd name="f44" fmla="*/ f36 f17 1"/>
                <a:gd name="f45" fmla="*/ f37 f16 1"/>
                <a:gd name="f46" fmla="*/ f35 f17 1"/>
                <a:gd name="f47" fmla="*/ f38 f16 1"/>
                <a:gd name="f48" fmla="*/ f37 f17 1"/>
                <a:gd name="f49" fmla="*/ f36 f16 1"/>
                <a:gd name="f50" fmla="*/ f38 f17 1"/>
              </a:gdLst>
              <a:ahLst/>
              <a:cxnLst>
                <a:cxn ang="3cd4">
                  <a:pos x="hc" y="t"/>
                </a:cxn>
                <a:cxn ang="0">
                  <a:pos x="r" y="vc"/>
                </a:cxn>
                <a:cxn ang="cd4">
                  <a:pos x="hc" y="b"/>
                </a:cxn>
                <a:cxn ang="cd2">
                  <a:pos x="l" y="vc"/>
                </a:cxn>
                <a:cxn ang="f28">
                  <a:pos x="f43" y="f44"/>
                </a:cxn>
                <a:cxn ang="f28">
                  <a:pos x="f45" y="f46"/>
                </a:cxn>
                <a:cxn ang="f28">
                  <a:pos x="f47" y="f48"/>
                </a:cxn>
                <a:cxn ang="f28">
                  <a:pos x="f49" y="f50"/>
                </a:cxn>
                <a:cxn ang="f28">
                  <a:pos x="f43" y="f44"/>
                </a:cxn>
              </a:cxnLst>
              <a:rect l="f39" t="f42" r="f40" b="f41"/>
              <a:pathLst>
                <a:path w="62" h="62">
                  <a:moveTo>
                    <a:pt x="f7" y="f8"/>
                  </a:moveTo>
                  <a:cubicBezTo>
                    <a:pt x="f7" y="f9"/>
                    <a:pt x="f10" y="f5"/>
                    <a:pt x="f11" y="f7"/>
                  </a:cubicBezTo>
                  <a:cubicBezTo>
                    <a:pt x="f12" y="f7"/>
                    <a:pt x="f6" y="f10"/>
                    <a:pt x="f13" y="f11"/>
                  </a:cubicBezTo>
                  <a:cubicBezTo>
                    <a:pt x="f13" y="f12"/>
                    <a:pt x="f14" y="f6"/>
                    <a:pt x="f8" y="f13"/>
                  </a:cubicBezTo>
                  <a:cubicBezTo>
                    <a:pt x="f9" y="f13"/>
                    <a:pt x="f5" y="f14"/>
                    <a:pt x="f7" y="f8"/>
                  </a:cubicBezTo>
                  <a:close/>
                </a:path>
              </a:pathLst>
            </a:custGeom>
            <a:solidFill>
              <a:srgbClr val="939598"/>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41" name="Freeform 106">
              <a:extLst>
                <a:ext uri="{FF2B5EF4-FFF2-40B4-BE49-F238E27FC236}">
                  <a16:creationId xmlns:a16="http://schemas.microsoft.com/office/drawing/2014/main" id="{CE84DD54-F80B-44F0-A503-45DCC20C0B7E}"/>
                </a:ext>
              </a:extLst>
            </p:cNvPr>
            <p:cNvSpPr/>
            <p:nvPr/>
          </p:nvSpPr>
          <p:spPr>
            <a:xfrm>
              <a:off x="1255910" y="2990325"/>
              <a:ext cx="133337" cy="133337"/>
            </a:xfrm>
            <a:custGeom>
              <a:avLst/>
              <a:gdLst>
                <a:gd name="f0" fmla="val 10800000"/>
                <a:gd name="f1" fmla="val 5400000"/>
                <a:gd name="f2" fmla="val 180"/>
                <a:gd name="f3" fmla="val w"/>
                <a:gd name="f4" fmla="val h"/>
                <a:gd name="f5" fmla="val 0"/>
                <a:gd name="f6" fmla="val 62"/>
                <a:gd name="f7" fmla="val 61"/>
                <a:gd name="f8" fmla="val 30"/>
                <a:gd name="f9" fmla="val 60"/>
                <a:gd name="f10" fmla="val 13"/>
                <a:gd name="f11" fmla="val 46"/>
                <a:gd name="f12" fmla="val 29"/>
                <a:gd name="f13" fmla="val 1"/>
                <a:gd name="f14" fmla="val 2"/>
                <a:gd name="f15" fmla="val 16"/>
                <a:gd name="f16" fmla="val 33"/>
                <a:gd name="f17" fmla="val 49"/>
                <a:gd name="f18" fmla="val 15"/>
                <a:gd name="f19" fmla="val 32"/>
                <a:gd name="f20" fmla="val 47"/>
                <a:gd name="f21" fmla="+- 0 0 -90"/>
                <a:gd name="f22" fmla="*/ f3 1 62"/>
                <a:gd name="f23" fmla="*/ f4 1 62"/>
                <a:gd name="f24" fmla="val f5"/>
                <a:gd name="f25" fmla="val f6"/>
                <a:gd name="f26" fmla="*/ f21 f0 1"/>
                <a:gd name="f27" fmla="+- f25 0 f24"/>
                <a:gd name="f28" fmla="*/ f26 1 f2"/>
                <a:gd name="f29" fmla="*/ f27 1 62"/>
                <a:gd name="f30" fmla="*/ 61 f27 1"/>
                <a:gd name="f31" fmla="*/ 30 f27 1"/>
                <a:gd name="f32" fmla="*/ 29 f27 1"/>
                <a:gd name="f33" fmla="*/ 1 f27 1"/>
                <a:gd name="f34" fmla="*/ 33 f27 1"/>
                <a:gd name="f35" fmla="*/ 32 f27 1"/>
                <a:gd name="f36" fmla="*/ 62 f27 1"/>
                <a:gd name="f37" fmla="+- f28 0 f1"/>
                <a:gd name="f38" fmla="*/ f30 1 62"/>
                <a:gd name="f39" fmla="*/ f31 1 62"/>
                <a:gd name="f40" fmla="*/ f32 1 62"/>
                <a:gd name="f41" fmla="*/ f33 1 62"/>
                <a:gd name="f42" fmla="*/ f34 1 62"/>
                <a:gd name="f43" fmla="*/ f35 1 62"/>
                <a:gd name="f44" fmla="*/ f36 1 62"/>
                <a:gd name="f45" fmla="*/ 0 1 f29"/>
                <a:gd name="f46" fmla="*/ f25 1 f29"/>
                <a:gd name="f47" fmla="*/ f38 1 f29"/>
                <a:gd name="f48" fmla="*/ f39 1 f29"/>
                <a:gd name="f49" fmla="*/ f40 1 f29"/>
                <a:gd name="f50" fmla="*/ f41 1 f29"/>
                <a:gd name="f51" fmla="*/ f42 1 f29"/>
                <a:gd name="f52" fmla="*/ f43 1 f29"/>
                <a:gd name="f53" fmla="*/ f44 1 f29"/>
                <a:gd name="f54" fmla="*/ f45 f22 1"/>
                <a:gd name="f55" fmla="*/ f46 f22 1"/>
                <a:gd name="f56" fmla="*/ f46 f23 1"/>
                <a:gd name="f57" fmla="*/ f45 f23 1"/>
                <a:gd name="f58" fmla="*/ f47 f22 1"/>
                <a:gd name="f59" fmla="*/ f48 f23 1"/>
                <a:gd name="f60" fmla="*/ f49 f22 1"/>
                <a:gd name="f61" fmla="*/ f50 f23 1"/>
                <a:gd name="f62" fmla="*/ f50 f22 1"/>
                <a:gd name="f63" fmla="*/ f51 f23 1"/>
                <a:gd name="f64" fmla="*/ f52 f22 1"/>
                <a:gd name="f65" fmla="*/ f53 f23 1"/>
              </a:gdLst>
              <a:ahLst/>
              <a:cxnLst>
                <a:cxn ang="3cd4">
                  <a:pos x="hc" y="t"/>
                </a:cxn>
                <a:cxn ang="0">
                  <a:pos x="r" y="vc"/>
                </a:cxn>
                <a:cxn ang="cd4">
                  <a:pos x="hc" y="b"/>
                </a:cxn>
                <a:cxn ang="cd2">
                  <a:pos x="l" y="vc"/>
                </a:cxn>
                <a:cxn ang="f37">
                  <a:pos x="f58" y="f59"/>
                </a:cxn>
                <a:cxn ang="f37">
                  <a:pos x="f60" y="f61"/>
                </a:cxn>
                <a:cxn ang="f37">
                  <a:pos x="f62" y="f63"/>
                </a:cxn>
                <a:cxn ang="f37">
                  <a:pos x="f64" y="f65"/>
                </a:cxn>
                <a:cxn ang="f37">
                  <a:pos x="f58" y="f59"/>
                </a:cxn>
              </a:cxnLst>
              <a:rect l="f54" t="f57" r="f55" b="f56"/>
              <a:pathLst>
                <a:path w="62" h="62">
                  <a:moveTo>
                    <a:pt x="f7" y="f8"/>
                  </a:moveTo>
                  <a:cubicBezTo>
                    <a:pt x="f9" y="f10"/>
                    <a:pt x="f11" y="f5"/>
                    <a:pt x="f12" y="f13"/>
                  </a:cubicBezTo>
                  <a:cubicBezTo>
                    <a:pt x="f10" y="f14"/>
                    <a:pt x="f5" y="f15"/>
                    <a:pt x="f13" y="f16"/>
                  </a:cubicBezTo>
                  <a:cubicBezTo>
                    <a:pt x="f13" y="f17"/>
                    <a:pt x="f18" y="f6"/>
                    <a:pt x="f19" y="f6"/>
                  </a:cubicBezTo>
                  <a:cubicBezTo>
                    <a:pt x="f17" y="f7"/>
                    <a:pt x="f6" y="f20"/>
                    <a:pt x="f7" y="f8"/>
                  </a:cubicBezTo>
                  <a:close/>
                </a:path>
              </a:pathLst>
            </a:custGeom>
            <a:solidFill>
              <a:srgbClr val="939598"/>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grpSp>
      <p:sp>
        <p:nvSpPr>
          <p:cNvPr id="79" name="Rectangle 138">
            <a:extLst>
              <a:ext uri="{FF2B5EF4-FFF2-40B4-BE49-F238E27FC236}">
                <a16:creationId xmlns:a16="http://schemas.microsoft.com/office/drawing/2014/main" id="{C46F0501-F0CF-49E9-89BC-1BFE1090D2D3}"/>
              </a:ext>
            </a:extLst>
          </p:cNvPr>
          <p:cNvSpPr/>
          <p:nvPr/>
        </p:nvSpPr>
        <p:spPr>
          <a:xfrm>
            <a:off x="1420081" y="1371744"/>
            <a:ext cx="2315708" cy="342141"/>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N" sz="2800" b="1" i="0" u="none" strike="noStrike" kern="1200" cap="none" spc="0" baseline="0" dirty="0">
                <a:solidFill>
                  <a:srgbClr val="F05F22"/>
                </a:solidFill>
                <a:uFillTx/>
                <a:latin typeface="Arial" panose="020B0604020202020204" pitchFamily="34" charset="0"/>
                <a:ea typeface="Verdana" pitchFamily="34"/>
                <a:cs typeface="Arial" panose="020B0604020202020204" pitchFamily="34" charset="0"/>
              </a:rPr>
              <a:t>AI</a:t>
            </a:r>
          </a:p>
        </p:txBody>
      </p:sp>
      <p:sp>
        <p:nvSpPr>
          <p:cNvPr id="80" name="Rectangle 141">
            <a:extLst>
              <a:ext uri="{FF2B5EF4-FFF2-40B4-BE49-F238E27FC236}">
                <a16:creationId xmlns:a16="http://schemas.microsoft.com/office/drawing/2014/main" id="{B8FFF3FC-6BFE-45F1-A783-819507E1160F}"/>
              </a:ext>
            </a:extLst>
          </p:cNvPr>
          <p:cNvSpPr/>
          <p:nvPr/>
        </p:nvSpPr>
        <p:spPr>
          <a:xfrm>
            <a:off x="1148874" y="4835648"/>
            <a:ext cx="2859401" cy="865622"/>
          </a:xfrm>
          <a:prstGeom prst="rect">
            <a:avLst/>
          </a:prstGeom>
          <a:noFill/>
          <a:ln cap="flat">
            <a:noFill/>
            <a:prstDash val="solid"/>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805"/>
              </a:spcAft>
              <a:buNone/>
              <a:tabLst/>
              <a:defRPr sz="1800" b="0" i="0" u="none" strike="noStrike" kern="0" cap="none" spc="0" baseline="0">
                <a:solidFill>
                  <a:srgbClr val="000000"/>
                </a:solidFill>
                <a:uFillTx/>
              </a:defRPr>
            </a:pPr>
            <a:r>
              <a:rPr lang="en-US" sz="1875" b="0" i="0" u="none" strike="noStrike" kern="1200" cap="none" spc="0" baseline="0" dirty="0">
                <a:solidFill>
                  <a:srgbClr val="000000"/>
                </a:solidFill>
                <a:uFillTx/>
                <a:latin typeface="Arial" panose="020B0604020202020204" pitchFamily="34" charset="0"/>
                <a:ea typeface="Verdana" pitchFamily="34"/>
                <a:cs typeface="Arial" panose="020B0604020202020204" pitchFamily="34" charset="0"/>
              </a:rPr>
              <a:t>Generate better predictions by using AI to incorporate more data</a:t>
            </a:r>
          </a:p>
        </p:txBody>
      </p:sp>
      <p:pic>
        <p:nvPicPr>
          <p:cNvPr id="12" name="Picture 11">
            <a:extLst>
              <a:ext uri="{FF2B5EF4-FFF2-40B4-BE49-F238E27FC236}">
                <a16:creationId xmlns:a16="http://schemas.microsoft.com/office/drawing/2014/main" id="{AFA2095E-1B0A-477C-9F82-D0969F04672E}"/>
              </a:ext>
            </a:extLst>
          </p:cNvPr>
          <p:cNvPicPr>
            <a:picLocks noChangeAspect="1"/>
          </p:cNvPicPr>
          <p:nvPr/>
        </p:nvPicPr>
        <p:blipFill rotWithShape="1">
          <a:blip r:embed="rId4">
            <a:clrChange>
              <a:clrFrom>
                <a:srgbClr val="F8FAFB"/>
              </a:clrFrom>
              <a:clrTo>
                <a:srgbClr val="F8FAFB">
                  <a:alpha val="0"/>
                </a:srgbClr>
              </a:clrTo>
            </a:clrChange>
          </a:blip>
          <a:srcRect l="25532" t="28060" r="57674" b="42753"/>
          <a:stretch/>
        </p:blipFill>
        <p:spPr>
          <a:xfrm>
            <a:off x="1762329" y="2451516"/>
            <a:ext cx="1581206" cy="1545809"/>
          </a:xfrm>
          <a:prstGeom prst="rect">
            <a:avLst/>
          </a:prstGeom>
        </p:spPr>
      </p:pic>
      <p:grpSp>
        <p:nvGrpSpPr>
          <p:cNvPr id="7" name="Group 6">
            <a:extLst>
              <a:ext uri="{FF2B5EF4-FFF2-40B4-BE49-F238E27FC236}">
                <a16:creationId xmlns:a16="http://schemas.microsoft.com/office/drawing/2014/main" id="{8ED18022-4A75-E245-A0B3-53E9B3681EF4}"/>
              </a:ext>
            </a:extLst>
          </p:cNvPr>
          <p:cNvGrpSpPr/>
          <p:nvPr/>
        </p:nvGrpSpPr>
        <p:grpSpPr>
          <a:xfrm>
            <a:off x="4495432" y="1371744"/>
            <a:ext cx="2831082" cy="4040981"/>
            <a:chOff x="4495432" y="1371744"/>
            <a:chExt cx="2831082" cy="4040981"/>
          </a:xfrm>
        </p:grpSpPr>
        <p:grpSp>
          <p:nvGrpSpPr>
            <p:cNvPr id="42" name="Group 125">
              <a:extLst>
                <a:ext uri="{FF2B5EF4-FFF2-40B4-BE49-F238E27FC236}">
                  <a16:creationId xmlns:a16="http://schemas.microsoft.com/office/drawing/2014/main" id="{F35EC2D1-A559-4A25-8028-9EF17F88CAC0}"/>
                </a:ext>
              </a:extLst>
            </p:cNvPr>
            <p:cNvGrpSpPr/>
            <p:nvPr/>
          </p:nvGrpSpPr>
          <p:grpSpPr>
            <a:xfrm>
              <a:off x="4584691" y="1716044"/>
              <a:ext cx="2706587" cy="2952396"/>
              <a:chOff x="4584691" y="1472851"/>
              <a:chExt cx="2706587" cy="2952396"/>
            </a:xfrm>
          </p:grpSpPr>
          <p:sp>
            <p:nvSpPr>
              <p:cNvPr id="43" name="Freeform 102">
                <a:extLst>
                  <a:ext uri="{FF2B5EF4-FFF2-40B4-BE49-F238E27FC236}">
                    <a16:creationId xmlns:a16="http://schemas.microsoft.com/office/drawing/2014/main" id="{92EFA21E-9A3C-41A9-99A1-149DD43AC91A}"/>
                  </a:ext>
                </a:extLst>
              </p:cNvPr>
              <p:cNvSpPr/>
              <p:nvPr/>
            </p:nvSpPr>
            <p:spPr>
              <a:xfrm rot="10799991">
                <a:off x="4584691" y="3012993"/>
                <a:ext cx="2706587" cy="1412254"/>
              </a:xfrm>
              <a:custGeom>
                <a:avLst/>
                <a:gdLst>
                  <a:gd name="f0" fmla="val 10800000"/>
                  <a:gd name="f1" fmla="val 5400000"/>
                  <a:gd name="f2" fmla="val 180"/>
                  <a:gd name="f3" fmla="val w"/>
                  <a:gd name="f4" fmla="val h"/>
                  <a:gd name="f5" fmla="val 0"/>
                  <a:gd name="f6" fmla="val 1260"/>
                  <a:gd name="f7" fmla="val 658"/>
                  <a:gd name="f8" fmla="val 651"/>
                  <a:gd name="f9" fmla="val 3"/>
                  <a:gd name="f10" fmla="val 610"/>
                  <a:gd name="f11" fmla="val 11"/>
                  <a:gd name="f12" fmla="val 568"/>
                  <a:gd name="f13" fmla="val 23"/>
                  <a:gd name="f14" fmla="val 527"/>
                  <a:gd name="f15" fmla="val 121"/>
                  <a:gd name="f16" fmla="val 193"/>
                  <a:gd name="f17" fmla="val 474"/>
                  <a:gd name="f18" fmla="val 808"/>
                  <a:gd name="f19" fmla="val 99"/>
                  <a:gd name="f20" fmla="val 932"/>
                  <a:gd name="f21" fmla="val 135"/>
                  <a:gd name="f22" fmla="val 1041"/>
                  <a:gd name="f23" fmla="val 207"/>
                  <a:gd name="f24" fmla="val 1122"/>
                  <a:gd name="f25" fmla="val 308"/>
                  <a:gd name="f26" fmla="val 1201"/>
                  <a:gd name="f27" fmla="val 406"/>
                  <a:gd name="f28" fmla="val 1249"/>
                  <a:gd name="f29" fmla="val 523"/>
                  <a:gd name="f30" fmla="val 648"/>
                  <a:gd name="f31" fmla="val 1188"/>
                  <a:gd name="f32" fmla="val 655"/>
                  <a:gd name="f33" fmla="val 1167"/>
                  <a:gd name="f34" fmla="val 424"/>
                  <a:gd name="f35" fmla="val 1010"/>
                  <a:gd name="f36" fmla="val 233"/>
                  <a:gd name="f37" fmla="val 788"/>
                  <a:gd name="f38" fmla="val 168"/>
                  <a:gd name="f39" fmla="val 492"/>
                  <a:gd name="f40" fmla="val 81"/>
                  <a:gd name="f41" fmla="val 251"/>
                  <a:gd name="f42" fmla="val 93"/>
                  <a:gd name="f43" fmla="val 547"/>
                  <a:gd name="f44" fmla="val 82"/>
                  <a:gd name="f45" fmla="val 584"/>
                  <a:gd name="f46" fmla="val 75"/>
                  <a:gd name="f47" fmla="val 621"/>
                  <a:gd name="f48" fmla="val 72"/>
                  <a:gd name="f49" fmla="+- 0 0 -90"/>
                  <a:gd name="f50" fmla="*/ f3 1 1260"/>
                  <a:gd name="f51" fmla="*/ f4 1 658"/>
                  <a:gd name="f52" fmla="val f5"/>
                  <a:gd name="f53" fmla="val f6"/>
                  <a:gd name="f54" fmla="val f7"/>
                  <a:gd name="f55" fmla="*/ f49 f0 1"/>
                  <a:gd name="f56" fmla="+- f54 0 f52"/>
                  <a:gd name="f57" fmla="+- f53 0 f52"/>
                  <a:gd name="f58" fmla="*/ f55 1 f2"/>
                  <a:gd name="f59" fmla="*/ f57 1 1260"/>
                  <a:gd name="f60" fmla="*/ f56 1 658"/>
                  <a:gd name="f61" fmla="*/ 0 f57 1"/>
                  <a:gd name="f62" fmla="*/ 651 f56 1"/>
                  <a:gd name="f63" fmla="*/ 23 f57 1"/>
                  <a:gd name="f64" fmla="*/ 527 f56 1"/>
                  <a:gd name="f65" fmla="*/ 808 f57 1"/>
                  <a:gd name="f66" fmla="*/ 99 f56 1"/>
                  <a:gd name="f67" fmla="*/ 1122 f57 1"/>
                  <a:gd name="f68" fmla="*/ 308 f56 1"/>
                  <a:gd name="f69" fmla="*/ 1260 f57 1"/>
                  <a:gd name="f70" fmla="*/ 648 f56 1"/>
                  <a:gd name="f71" fmla="*/ 1188 f57 1"/>
                  <a:gd name="f72" fmla="*/ 655 f56 1"/>
                  <a:gd name="f73" fmla="*/ 788 f57 1"/>
                  <a:gd name="f74" fmla="*/ 168 f56 1"/>
                  <a:gd name="f75" fmla="*/ 93 f57 1"/>
                  <a:gd name="f76" fmla="*/ 547 f56 1"/>
                  <a:gd name="f77" fmla="*/ 72 f57 1"/>
                  <a:gd name="f78" fmla="*/ 658 f56 1"/>
                  <a:gd name="f79" fmla="+- f58 0 f1"/>
                  <a:gd name="f80" fmla="*/ f61 1 1260"/>
                  <a:gd name="f81" fmla="*/ f62 1 658"/>
                  <a:gd name="f82" fmla="*/ f63 1 1260"/>
                  <a:gd name="f83" fmla="*/ f64 1 658"/>
                  <a:gd name="f84" fmla="*/ f65 1 1260"/>
                  <a:gd name="f85" fmla="*/ f66 1 658"/>
                  <a:gd name="f86" fmla="*/ f67 1 1260"/>
                  <a:gd name="f87" fmla="*/ f68 1 658"/>
                  <a:gd name="f88" fmla="*/ f69 1 1260"/>
                  <a:gd name="f89" fmla="*/ f70 1 658"/>
                  <a:gd name="f90" fmla="*/ f71 1 1260"/>
                  <a:gd name="f91" fmla="*/ f72 1 658"/>
                  <a:gd name="f92" fmla="*/ f73 1 1260"/>
                  <a:gd name="f93" fmla="*/ f74 1 658"/>
                  <a:gd name="f94" fmla="*/ f75 1 1260"/>
                  <a:gd name="f95" fmla="*/ f76 1 658"/>
                  <a:gd name="f96" fmla="*/ f77 1 1260"/>
                  <a:gd name="f97" fmla="*/ f78 1 658"/>
                  <a:gd name="f98" fmla="*/ 0 1 f59"/>
                  <a:gd name="f99" fmla="*/ f53 1 f59"/>
                  <a:gd name="f100" fmla="*/ 0 1 f60"/>
                  <a:gd name="f101" fmla="*/ f54 1 f60"/>
                  <a:gd name="f102" fmla="*/ f80 1 f59"/>
                  <a:gd name="f103" fmla="*/ f81 1 f60"/>
                  <a:gd name="f104" fmla="*/ f82 1 f59"/>
                  <a:gd name="f105" fmla="*/ f83 1 f60"/>
                  <a:gd name="f106" fmla="*/ f84 1 f59"/>
                  <a:gd name="f107" fmla="*/ f85 1 f60"/>
                  <a:gd name="f108" fmla="*/ f86 1 f59"/>
                  <a:gd name="f109" fmla="*/ f87 1 f60"/>
                  <a:gd name="f110" fmla="*/ f88 1 f59"/>
                  <a:gd name="f111" fmla="*/ f89 1 f60"/>
                  <a:gd name="f112" fmla="*/ f90 1 f59"/>
                  <a:gd name="f113" fmla="*/ f91 1 f60"/>
                  <a:gd name="f114" fmla="*/ f92 1 f59"/>
                  <a:gd name="f115" fmla="*/ f93 1 f60"/>
                  <a:gd name="f116" fmla="*/ f94 1 f59"/>
                  <a:gd name="f117" fmla="*/ f95 1 f60"/>
                  <a:gd name="f118" fmla="*/ f96 1 f59"/>
                  <a:gd name="f119" fmla="*/ f97 1 f60"/>
                  <a:gd name="f120" fmla="*/ f98 f50 1"/>
                  <a:gd name="f121" fmla="*/ f99 f50 1"/>
                  <a:gd name="f122" fmla="*/ f101 f51 1"/>
                  <a:gd name="f123" fmla="*/ f100 f51 1"/>
                  <a:gd name="f124" fmla="*/ f102 f50 1"/>
                  <a:gd name="f125" fmla="*/ f103 f51 1"/>
                  <a:gd name="f126" fmla="*/ f104 f50 1"/>
                  <a:gd name="f127" fmla="*/ f105 f51 1"/>
                  <a:gd name="f128" fmla="*/ f106 f50 1"/>
                  <a:gd name="f129" fmla="*/ f107 f51 1"/>
                  <a:gd name="f130" fmla="*/ f108 f50 1"/>
                  <a:gd name="f131" fmla="*/ f109 f51 1"/>
                  <a:gd name="f132" fmla="*/ f110 f50 1"/>
                  <a:gd name="f133" fmla="*/ f111 f51 1"/>
                  <a:gd name="f134" fmla="*/ f112 f50 1"/>
                  <a:gd name="f135" fmla="*/ f113 f51 1"/>
                  <a:gd name="f136" fmla="*/ f114 f50 1"/>
                  <a:gd name="f137" fmla="*/ f115 f51 1"/>
                  <a:gd name="f138" fmla="*/ f116 f50 1"/>
                  <a:gd name="f139" fmla="*/ f117 f51 1"/>
                  <a:gd name="f140" fmla="*/ f118 f50 1"/>
                  <a:gd name="f141" fmla="*/ f119 f51 1"/>
                </a:gdLst>
                <a:ahLst/>
                <a:cxnLst>
                  <a:cxn ang="3cd4">
                    <a:pos x="hc" y="t"/>
                  </a:cxn>
                  <a:cxn ang="0">
                    <a:pos x="r" y="vc"/>
                  </a:cxn>
                  <a:cxn ang="cd4">
                    <a:pos x="hc" y="b"/>
                  </a:cxn>
                  <a:cxn ang="cd2">
                    <a:pos x="l" y="vc"/>
                  </a:cxn>
                  <a:cxn ang="f79">
                    <a:pos x="f124" y="f125"/>
                  </a:cxn>
                  <a:cxn ang="f79">
                    <a:pos x="f126" y="f127"/>
                  </a:cxn>
                  <a:cxn ang="f79">
                    <a:pos x="f128" y="f129"/>
                  </a:cxn>
                  <a:cxn ang="f79">
                    <a:pos x="f130" y="f131"/>
                  </a:cxn>
                  <a:cxn ang="f79">
                    <a:pos x="f132" y="f133"/>
                  </a:cxn>
                  <a:cxn ang="f79">
                    <a:pos x="f134" y="f135"/>
                  </a:cxn>
                  <a:cxn ang="f79">
                    <a:pos x="f136" y="f137"/>
                  </a:cxn>
                  <a:cxn ang="f79">
                    <a:pos x="f138" y="f139"/>
                  </a:cxn>
                  <a:cxn ang="f79">
                    <a:pos x="f140" y="f141"/>
                  </a:cxn>
                  <a:cxn ang="f79">
                    <a:pos x="f124" y="f125"/>
                  </a:cxn>
                </a:cxnLst>
                <a:rect l="f120" t="f123" r="f121" b="f122"/>
                <a:pathLst>
                  <a:path w="1260" h="658">
                    <a:moveTo>
                      <a:pt x="f5" y="f8"/>
                    </a:moveTo>
                    <a:cubicBezTo>
                      <a:pt x="f9" y="f10"/>
                      <a:pt x="f11" y="f12"/>
                      <a:pt x="f13" y="f14"/>
                    </a:cubicBezTo>
                    <a:cubicBezTo>
                      <a:pt x="f15" y="f16"/>
                      <a:pt x="f17" y="f5"/>
                      <a:pt x="f18" y="f19"/>
                    </a:cubicBezTo>
                    <a:cubicBezTo>
                      <a:pt x="f20" y="f21"/>
                      <a:pt x="f22" y="f23"/>
                      <a:pt x="f24" y="f25"/>
                    </a:cubicBezTo>
                    <a:cubicBezTo>
                      <a:pt x="f26" y="f27"/>
                      <a:pt x="f28" y="f29"/>
                      <a:pt x="f6" y="f30"/>
                    </a:cubicBezTo>
                    <a:cubicBezTo>
                      <a:pt x="f31" y="f32"/>
                      <a:pt x="f31" y="f32"/>
                      <a:pt x="f31" y="f32"/>
                    </a:cubicBezTo>
                    <a:cubicBezTo>
                      <a:pt x="f33" y="f34"/>
                      <a:pt x="f35" y="f36"/>
                      <a:pt x="f37" y="f38"/>
                    </a:cubicBezTo>
                    <a:cubicBezTo>
                      <a:pt x="f39" y="f40"/>
                      <a:pt x="f2" y="f41"/>
                      <a:pt x="f42" y="f43"/>
                    </a:cubicBezTo>
                    <a:cubicBezTo>
                      <a:pt x="f44" y="f45"/>
                      <a:pt x="f46" y="f47"/>
                      <a:pt x="f48" y="f7"/>
                    </a:cubicBezTo>
                    <a:lnTo>
                      <a:pt x="f5" y="f8"/>
                    </a:lnTo>
                    <a:close/>
                  </a:path>
                </a:pathLst>
              </a:custGeom>
              <a:solidFill>
                <a:srgbClr val="F05F22"/>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44" name="Freeform 103">
                <a:extLst>
                  <a:ext uri="{FF2B5EF4-FFF2-40B4-BE49-F238E27FC236}">
                    <a16:creationId xmlns:a16="http://schemas.microsoft.com/office/drawing/2014/main" id="{1FDD082D-F25E-439D-8285-15B7AC47A595}"/>
                  </a:ext>
                </a:extLst>
              </p:cNvPr>
              <p:cNvSpPr/>
              <p:nvPr/>
            </p:nvSpPr>
            <p:spPr>
              <a:xfrm rot="10799991">
                <a:off x="4750673" y="1719566"/>
                <a:ext cx="2380055" cy="2379149"/>
              </a:xfrm>
              <a:custGeom>
                <a:avLst/>
                <a:gdLst>
                  <a:gd name="f0" fmla="val 10800000"/>
                  <a:gd name="f1" fmla="val 5400000"/>
                  <a:gd name="f2" fmla="val 180"/>
                  <a:gd name="f3" fmla="val w"/>
                  <a:gd name="f4" fmla="val h"/>
                  <a:gd name="f5" fmla="val 0"/>
                  <a:gd name="f6" fmla="val 1108"/>
                  <a:gd name="f7" fmla="val 1031"/>
                  <a:gd name="f8" fmla="val 694"/>
                  <a:gd name="f9" fmla="val 954"/>
                  <a:gd name="f10" fmla="val 958"/>
                  <a:gd name="f11" fmla="val 678"/>
                  <a:gd name="f12" fmla="val 414"/>
                  <a:gd name="f13" fmla="val 151"/>
                  <a:gd name="f14" fmla="val 677"/>
                  <a:gd name="f15" fmla="val 77"/>
                  <a:gd name="f16" fmla="val 155"/>
                  <a:gd name="f17" fmla="val 431"/>
                  <a:gd name="f18" fmla="+- 0 0 -90"/>
                  <a:gd name="f19" fmla="*/ f3 1 1108"/>
                  <a:gd name="f20" fmla="*/ f4 1 1108"/>
                  <a:gd name="f21" fmla="val f5"/>
                  <a:gd name="f22" fmla="val f6"/>
                  <a:gd name="f23" fmla="*/ f18 f0 1"/>
                  <a:gd name="f24" fmla="+- f22 0 f21"/>
                  <a:gd name="f25" fmla="*/ f23 1 f2"/>
                  <a:gd name="f26" fmla="*/ f24 1 1108"/>
                  <a:gd name="f27" fmla="*/ 1031 f24 1"/>
                  <a:gd name="f28" fmla="*/ 694 f24 1"/>
                  <a:gd name="f29" fmla="*/ 414 f24 1"/>
                  <a:gd name="f30" fmla="*/ 77 f24 1"/>
                  <a:gd name="f31" fmla="+- f25 0 f1"/>
                  <a:gd name="f32" fmla="*/ f27 1 1108"/>
                  <a:gd name="f33" fmla="*/ f28 1 1108"/>
                  <a:gd name="f34" fmla="*/ f29 1 1108"/>
                  <a:gd name="f35" fmla="*/ f30 1 1108"/>
                  <a:gd name="f36" fmla="*/ 0 1 f26"/>
                  <a:gd name="f37" fmla="*/ f22 1 f26"/>
                  <a:gd name="f38" fmla="*/ f32 1 f26"/>
                  <a:gd name="f39" fmla="*/ f33 1 f26"/>
                  <a:gd name="f40" fmla="*/ f34 1 f26"/>
                  <a:gd name="f41" fmla="*/ f35 1 f26"/>
                  <a:gd name="f42" fmla="*/ f36 f19 1"/>
                  <a:gd name="f43" fmla="*/ f37 f19 1"/>
                  <a:gd name="f44" fmla="*/ f37 f20 1"/>
                  <a:gd name="f45" fmla="*/ f36 f20 1"/>
                  <a:gd name="f46" fmla="*/ f38 f19 1"/>
                  <a:gd name="f47" fmla="*/ f39 f20 1"/>
                  <a:gd name="f48" fmla="*/ f40 f19 1"/>
                  <a:gd name="f49" fmla="*/ f38 f20 1"/>
                  <a:gd name="f50" fmla="*/ f41 f19 1"/>
                  <a:gd name="f51" fmla="*/ f40 f20 1"/>
                  <a:gd name="f52" fmla="*/ f39 f19 1"/>
                  <a:gd name="f53" fmla="*/ f41 f20 1"/>
                </a:gdLst>
                <a:ahLst/>
                <a:cxnLst>
                  <a:cxn ang="3cd4">
                    <a:pos x="hc" y="t"/>
                  </a:cxn>
                  <a:cxn ang="0">
                    <a:pos x="r" y="vc"/>
                  </a:cxn>
                  <a:cxn ang="cd4">
                    <a:pos x="hc" y="b"/>
                  </a:cxn>
                  <a:cxn ang="cd2">
                    <a:pos x="l" y="vc"/>
                  </a:cxn>
                  <a:cxn ang="f31">
                    <a:pos x="f46" y="f47"/>
                  </a:cxn>
                  <a:cxn ang="f31">
                    <a:pos x="f48" y="f49"/>
                  </a:cxn>
                  <a:cxn ang="f31">
                    <a:pos x="f50" y="f51"/>
                  </a:cxn>
                  <a:cxn ang="f31">
                    <a:pos x="f52" y="f53"/>
                  </a:cxn>
                  <a:cxn ang="f31">
                    <a:pos x="f46" y="f47"/>
                  </a:cxn>
                </a:cxnLst>
                <a:rect l="f42" t="f45" r="f43" b="f44"/>
                <a:pathLst>
                  <a:path w="1108" h="1108">
                    <a:moveTo>
                      <a:pt x="f7" y="f8"/>
                    </a:moveTo>
                    <a:cubicBezTo>
                      <a:pt x="f9" y="f10"/>
                      <a:pt x="f11" y="f6"/>
                      <a:pt x="f12" y="f7"/>
                    </a:cubicBezTo>
                    <a:cubicBezTo>
                      <a:pt x="f13" y="f9"/>
                      <a:pt x="f5" y="f14"/>
                      <a:pt x="f15" y="f12"/>
                    </a:cubicBezTo>
                    <a:cubicBezTo>
                      <a:pt x="f16" y="f13"/>
                      <a:pt x="f17" y="f5"/>
                      <a:pt x="f8" y="f15"/>
                    </a:cubicBezTo>
                    <a:cubicBezTo>
                      <a:pt x="f10" y="f16"/>
                      <a:pt x="f6" y="f17"/>
                      <a:pt x="f7" y="f8"/>
                    </a:cubicBezTo>
                    <a:close/>
                  </a:path>
                </a:pathLst>
              </a:custGeom>
              <a:solidFill>
                <a:srgbClr val="F2F2F2"/>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45" name="Freeform 104">
                <a:extLst>
                  <a:ext uri="{FF2B5EF4-FFF2-40B4-BE49-F238E27FC236}">
                    <a16:creationId xmlns:a16="http://schemas.microsoft.com/office/drawing/2014/main" id="{6355095F-7E72-48DF-B18E-E0A48F0FA593}"/>
                  </a:ext>
                </a:extLst>
              </p:cNvPr>
              <p:cNvSpPr/>
              <p:nvPr/>
            </p:nvSpPr>
            <p:spPr>
              <a:xfrm rot="10799991">
                <a:off x="4651799" y="1472851"/>
                <a:ext cx="2575069" cy="1380506"/>
              </a:xfrm>
              <a:custGeom>
                <a:avLst/>
                <a:gdLst>
                  <a:gd name="f0" fmla="val 10800000"/>
                  <a:gd name="f1" fmla="val 5400000"/>
                  <a:gd name="f2" fmla="val 180"/>
                  <a:gd name="f3" fmla="val w"/>
                  <a:gd name="f4" fmla="val h"/>
                  <a:gd name="f5" fmla="val 0"/>
                  <a:gd name="f6" fmla="val 1199"/>
                  <a:gd name="f7" fmla="val 643"/>
                  <a:gd name="f8" fmla="val 430"/>
                  <a:gd name="f9" fmla="val 550"/>
                  <a:gd name="f10" fmla="val 186"/>
                  <a:gd name="f11" fmla="val 478"/>
                  <a:gd name="f12" fmla="val 13"/>
                  <a:gd name="f13" fmla="val 259"/>
                  <a:gd name="f14" fmla="val 5"/>
                  <a:gd name="f15" fmla="val 18"/>
                  <a:gd name="f16" fmla="val 257"/>
                  <a:gd name="f17" fmla="val 189"/>
                  <a:gd name="f18" fmla="val 474"/>
                  <a:gd name="f19" fmla="val 432"/>
                  <a:gd name="f20" fmla="val 545"/>
                  <a:gd name="f21" fmla="val 746"/>
                  <a:gd name="f22" fmla="val 637"/>
                  <a:gd name="f23" fmla="val 1078"/>
                  <a:gd name="f24" fmla="val 457"/>
                  <a:gd name="f25" fmla="val 1170"/>
                  <a:gd name="f26" fmla="val 142"/>
                  <a:gd name="f27" fmla="val 1184"/>
                  <a:gd name="f28" fmla="val 96"/>
                  <a:gd name="f29" fmla="val 1192"/>
                  <a:gd name="f30" fmla="val 48"/>
                  <a:gd name="f31" fmla="val 1194"/>
                  <a:gd name="f32" fmla="val 1"/>
                  <a:gd name="f33" fmla="val 1197"/>
                  <a:gd name="f34" fmla="val 49"/>
                  <a:gd name="f35" fmla="val 1189"/>
                  <a:gd name="f36" fmla="val 97"/>
                  <a:gd name="f37" fmla="val 1175"/>
                  <a:gd name="f38" fmla="val 143"/>
                  <a:gd name="f39" fmla="val 1082"/>
                  <a:gd name="f40" fmla="val 461"/>
                  <a:gd name="f41" fmla="val 748"/>
                  <a:gd name="f42" fmla="+- 0 0 -90"/>
                  <a:gd name="f43" fmla="*/ f3 1 1199"/>
                  <a:gd name="f44" fmla="*/ f4 1 643"/>
                  <a:gd name="f45" fmla="val f5"/>
                  <a:gd name="f46" fmla="val f6"/>
                  <a:gd name="f47" fmla="val f7"/>
                  <a:gd name="f48" fmla="*/ f42 f0 1"/>
                  <a:gd name="f49" fmla="+- f47 0 f45"/>
                  <a:gd name="f50" fmla="+- f46 0 f45"/>
                  <a:gd name="f51" fmla="*/ f48 1 f2"/>
                  <a:gd name="f52" fmla="*/ f50 1 1199"/>
                  <a:gd name="f53" fmla="*/ f49 1 643"/>
                  <a:gd name="f54" fmla="*/ 430 f50 1"/>
                  <a:gd name="f55" fmla="*/ 550 f49 1"/>
                  <a:gd name="f56" fmla="*/ 0 f50 1"/>
                  <a:gd name="f57" fmla="*/ 5 f49 1"/>
                  <a:gd name="f58" fmla="*/ 5 f50 1"/>
                  <a:gd name="f59" fmla="*/ 432 f50 1"/>
                  <a:gd name="f60" fmla="*/ 545 f49 1"/>
                  <a:gd name="f61" fmla="*/ 1170 f50 1"/>
                  <a:gd name="f62" fmla="*/ 142 f49 1"/>
                  <a:gd name="f63" fmla="*/ 1194 f50 1"/>
                  <a:gd name="f64" fmla="*/ 0 f49 1"/>
                  <a:gd name="f65" fmla="*/ 1199 f50 1"/>
                  <a:gd name="f66" fmla="*/ 1 f49 1"/>
                  <a:gd name="f67" fmla="*/ 1175 f50 1"/>
                  <a:gd name="f68" fmla="*/ 143 f49 1"/>
                  <a:gd name="f69" fmla="+- f51 0 f1"/>
                  <a:gd name="f70" fmla="*/ f54 1 1199"/>
                  <a:gd name="f71" fmla="*/ f55 1 643"/>
                  <a:gd name="f72" fmla="*/ f56 1 1199"/>
                  <a:gd name="f73" fmla="*/ f57 1 643"/>
                  <a:gd name="f74" fmla="*/ f58 1 1199"/>
                  <a:gd name="f75" fmla="*/ f59 1 1199"/>
                  <a:gd name="f76" fmla="*/ f60 1 643"/>
                  <a:gd name="f77" fmla="*/ f61 1 1199"/>
                  <a:gd name="f78" fmla="*/ f62 1 643"/>
                  <a:gd name="f79" fmla="*/ f63 1 1199"/>
                  <a:gd name="f80" fmla="*/ f64 1 643"/>
                  <a:gd name="f81" fmla="*/ f65 1 1199"/>
                  <a:gd name="f82" fmla="*/ f66 1 643"/>
                  <a:gd name="f83" fmla="*/ f67 1 1199"/>
                  <a:gd name="f84" fmla="*/ f68 1 643"/>
                  <a:gd name="f85" fmla="*/ 0 1 f52"/>
                  <a:gd name="f86" fmla="*/ f46 1 f52"/>
                  <a:gd name="f87" fmla="*/ 0 1 f53"/>
                  <a:gd name="f88" fmla="*/ f47 1 f53"/>
                  <a:gd name="f89" fmla="*/ f70 1 f52"/>
                  <a:gd name="f90" fmla="*/ f71 1 f53"/>
                  <a:gd name="f91" fmla="*/ f72 1 f52"/>
                  <a:gd name="f92" fmla="*/ f73 1 f53"/>
                  <a:gd name="f93" fmla="*/ f74 1 f52"/>
                  <a:gd name="f94" fmla="*/ f75 1 f52"/>
                  <a:gd name="f95" fmla="*/ f76 1 f53"/>
                  <a:gd name="f96" fmla="*/ f77 1 f52"/>
                  <a:gd name="f97" fmla="*/ f78 1 f53"/>
                  <a:gd name="f98" fmla="*/ f79 1 f52"/>
                  <a:gd name="f99" fmla="*/ f80 1 f53"/>
                  <a:gd name="f100" fmla="*/ f81 1 f52"/>
                  <a:gd name="f101" fmla="*/ f82 1 f53"/>
                  <a:gd name="f102" fmla="*/ f83 1 f52"/>
                  <a:gd name="f103" fmla="*/ f84 1 f53"/>
                  <a:gd name="f104" fmla="*/ f85 f43 1"/>
                  <a:gd name="f105" fmla="*/ f86 f43 1"/>
                  <a:gd name="f106" fmla="*/ f88 f44 1"/>
                  <a:gd name="f107" fmla="*/ f87 f44 1"/>
                  <a:gd name="f108" fmla="*/ f89 f43 1"/>
                  <a:gd name="f109" fmla="*/ f90 f44 1"/>
                  <a:gd name="f110" fmla="*/ f91 f43 1"/>
                  <a:gd name="f111" fmla="*/ f92 f44 1"/>
                  <a:gd name="f112" fmla="*/ f93 f43 1"/>
                  <a:gd name="f113" fmla="*/ f94 f43 1"/>
                  <a:gd name="f114" fmla="*/ f95 f44 1"/>
                  <a:gd name="f115" fmla="*/ f96 f43 1"/>
                  <a:gd name="f116" fmla="*/ f97 f44 1"/>
                  <a:gd name="f117" fmla="*/ f98 f43 1"/>
                  <a:gd name="f118" fmla="*/ f99 f44 1"/>
                  <a:gd name="f119" fmla="*/ f100 f43 1"/>
                  <a:gd name="f120" fmla="*/ f101 f44 1"/>
                  <a:gd name="f121" fmla="*/ f102 f43 1"/>
                  <a:gd name="f122" fmla="*/ f103 f44 1"/>
                </a:gdLst>
                <a:ahLst/>
                <a:cxnLst>
                  <a:cxn ang="3cd4">
                    <a:pos x="hc" y="t"/>
                  </a:cxn>
                  <a:cxn ang="0">
                    <a:pos x="r" y="vc"/>
                  </a:cxn>
                  <a:cxn ang="cd4">
                    <a:pos x="hc" y="b"/>
                  </a:cxn>
                  <a:cxn ang="cd2">
                    <a:pos x="l" y="vc"/>
                  </a:cxn>
                  <a:cxn ang="f69">
                    <a:pos x="f108" y="f109"/>
                  </a:cxn>
                  <a:cxn ang="f69">
                    <a:pos x="f110" y="f111"/>
                  </a:cxn>
                  <a:cxn ang="f69">
                    <a:pos x="f112" y="f111"/>
                  </a:cxn>
                  <a:cxn ang="f69">
                    <a:pos x="f113" y="f114"/>
                  </a:cxn>
                  <a:cxn ang="f69">
                    <a:pos x="f115" y="f116"/>
                  </a:cxn>
                  <a:cxn ang="f69">
                    <a:pos x="f117" y="f118"/>
                  </a:cxn>
                  <a:cxn ang="f69">
                    <a:pos x="f119" y="f120"/>
                  </a:cxn>
                  <a:cxn ang="f69">
                    <a:pos x="f121" y="f122"/>
                  </a:cxn>
                  <a:cxn ang="f69">
                    <a:pos x="f108" y="f109"/>
                  </a:cxn>
                </a:cxnLst>
                <a:rect l="f104" t="f107" r="f105" b="f106"/>
                <a:pathLst>
                  <a:path w="1199" h="643">
                    <a:moveTo>
                      <a:pt x="f8" y="f9"/>
                    </a:moveTo>
                    <a:cubicBezTo>
                      <a:pt x="f10" y="f11"/>
                      <a:pt x="f12" y="f13"/>
                      <a:pt x="f5" y="f14"/>
                    </a:cubicBezTo>
                    <a:cubicBezTo>
                      <a:pt x="f14" y="f14"/>
                      <a:pt x="f14" y="f14"/>
                      <a:pt x="f14" y="f14"/>
                    </a:cubicBezTo>
                    <a:cubicBezTo>
                      <a:pt x="f15" y="f16"/>
                      <a:pt x="f17" y="f18"/>
                      <a:pt x="f19" y="f20"/>
                    </a:cubicBezTo>
                    <a:cubicBezTo>
                      <a:pt x="f21" y="f22"/>
                      <a:pt x="f23" y="f24"/>
                      <a:pt x="f25" y="f26"/>
                    </a:cubicBezTo>
                    <a:cubicBezTo>
                      <a:pt x="f27" y="f28"/>
                      <a:pt x="f29" y="f30"/>
                      <a:pt x="f31" y="f5"/>
                    </a:cubicBezTo>
                    <a:cubicBezTo>
                      <a:pt x="f6" y="f32"/>
                      <a:pt x="f6" y="f32"/>
                      <a:pt x="f6" y="f32"/>
                    </a:cubicBezTo>
                    <a:cubicBezTo>
                      <a:pt x="f33" y="f34"/>
                      <a:pt x="f35" y="f36"/>
                      <a:pt x="f37" y="f38"/>
                    </a:cubicBezTo>
                    <a:cubicBezTo>
                      <a:pt x="f39" y="f40"/>
                      <a:pt x="f41" y="f7"/>
                      <a:pt x="f8" y="f9"/>
                    </a:cubicBezTo>
                    <a:close/>
                  </a:path>
                </a:pathLst>
              </a:custGeom>
              <a:solidFill>
                <a:srgbClr val="939598"/>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46" name="Freeform 105">
                <a:extLst>
                  <a:ext uri="{FF2B5EF4-FFF2-40B4-BE49-F238E27FC236}">
                    <a16:creationId xmlns:a16="http://schemas.microsoft.com/office/drawing/2014/main" id="{3731D364-A6BA-4480-BD57-2CE5BE67A1A0}"/>
                  </a:ext>
                </a:extLst>
              </p:cNvPr>
              <p:cNvSpPr/>
              <p:nvPr/>
            </p:nvSpPr>
            <p:spPr>
              <a:xfrm rot="10799991">
                <a:off x="4591037" y="2782610"/>
                <a:ext cx="133337" cy="133337"/>
              </a:xfrm>
              <a:custGeom>
                <a:avLst/>
                <a:gdLst>
                  <a:gd name="f0" fmla="val 10800000"/>
                  <a:gd name="f1" fmla="val 5400000"/>
                  <a:gd name="f2" fmla="val 180"/>
                  <a:gd name="f3" fmla="val w"/>
                  <a:gd name="f4" fmla="val h"/>
                  <a:gd name="f5" fmla="val 0"/>
                  <a:gd name="f6" fmla="val 62"/>
                  <a:gd name="f7" fmla="val 1"/>
                  <a:gd name="f8" fmla="val 30"/>
                  <a:gd name="f9" fmla="val 13"/>
                  <a:gd name="f10" fmla="val 15"/>
                  <a:gd name="f11" fmla="val 32"/>
                  <a:gd name="f12" fmla="val 49"/>
                  <a:gd name="f13" fmla="val 61"/>
                  <a:gd name="f14" fmla="val 47"/>
                  <a:gd name="f15" fmla="+- 0 0 -90"/>
                  <a:gd name="f16" fmla="*/ f3 1 62"/>
                  <a:gd name="f17" fmla="*/ f4 1 62"/>
                  <a:gd name="f18" fmla="val f5"/>
                  <a:gd name="f19" fmla="val f6"/>
                  <a:gd name="f20" fmla="*/ f15 f0 1"/>
                  <a:gd name="f21" fmla="+- f19 0 f18"/>
                  <a:gd name="f22" fmla="*/ f20 1 f2"/>
                  <a:gd name="f23" fmla="*/ f21 1 62"/>
                  <a:gd name="f24" fmla="*/ 1 f21 1"/>
                  <a:gd name="f25" fmla="*/ 30 f21 1"/>
                  <a:gd name="f26" fmla="*/ 32 f21 1"/>
                  <a:gd name="f27" fmla="*/ 61 f21 1"/>
                  <a:gd name="f28" fmla="+- f22 0 f1"/>
                  <a:gd name="f29" fmla="*/ f24 1 62"/>
                  <a:gd name="f30" fmla="*/ f25 1 62"/>
                  <a:gd name="f31" fmla="*/ f26 1 62"/>
                  <a:gd name="f32" fmla="*/ f27 1 62"/>
                  <a:gd name="f33" fmla="*/ 0 1 f23"/>
                  <a:gd name="f34" fmla="*/ f19 1 f23"/>
                  <a:gd name="f35" fmla="*/ f29 1 f23"/>
                  <a:gd name="f36" fmla="*/ f30 1 f23"/>
                  <a:gd name="f37" fmla="*/ f31 1 f23"/>
                  <a:gd name="f38" fmla="*/ f32 1 f23"/>
                  <a:gd name="f39" fmla="*/ f33 f16 1"/>
                  <a:gd name="f40" fmla="*/ f34 f16 1"/>
                  <a:gd name="f41" fmla="*/ f34 f17 1"/>
                  <a:gd name="f42" fmla="*/ f33 f17 1"/>
                  <a:gd name="f43" fmla="*/ f35 f16 1"/>
                  <a:gd name="f44" fmla="*/ f36 f17 1"/>
                  <a:gd name="f45" fmla="*/ f37 f16 1"/>
                  <a:gd name="f46" fmla="*/ f35 f17 1"/>
                  <a:gd name="f47" fmla="*/ f38 f16 1"/>
                  <a:gd name="f48" fmla="*/ f37 f17 1"/>
                  <a:gd name="f49" fmla="*/ f36 f16 1"/>
                  <a:gd name="f50" fmla="*/ f38 f17 1"/>
                </a:gdLst>
                <a:ahLst/>
                <a:cxnLst>
                  <a:cxn ang="3cd4">
                    <a:pos x="hc" y="t"/>
                  </a:cxn>
                  <a:cxn ang="0">
                    <a:pos x="r" y="vc"/>
                  </a:cxn>
                  <a:cxn ang="cd4">
                    <a:pos x="hc" y="b"/>
                  </a:cxn>
                  <a:cxn ang="cd2">
                    <a:pos x="l" y="vc"/>
                  </a:cxn>
                  <a:cxn ang="f28">
                    <a:pos x="f43" y="f44"/>
                  </a:cxn>
                  <a:cxn ang="f28">
                    <a:pos x="f45" y="f46"/>
                  </a:cxn>
                  <a:cxn ang="f28">
                    <a:pos x="f47" y="f48"/>
                  </a:cxn>
                  <a:cxn ang="f28">
                    <a:pos x="f49" y="f50"/>
                  </a:cxn>
                  <a:cxn ang="f28">
                    <a:pos x="f43" y="f44"/>
                  </a:cxn>
                </a:cxnLst>
                <a:rect l="f39" t="f42" r="f40" b="f41"/>
                <a:pathLst>
                  <a:path w="62" h="62">
                    <a:moveTo>
                      <a:pt x="f7" y="f8"/>
                    </a:moveTo>
                    <a:cubicBezTo>
                      <a:pt x="f7" y="f9"/>
                      <a:pt x="f10" y="f5"/>
                      <a:pt x="f11" y="f7"/>
                    </a:cubicBezTo>
                    <a:cubicBezTo>
                      <a:pt x="f12" y="f7"/>
                      <a:pt x="f6" y="f10"/>
                      <a:pt x="f13" y="f11"/>
                    </a:cubicBezTo>
                    <a:cubicBezTo>
                      <a:pt x="f13" y="f12"/>
                      <a:pt x="f14" y="f6"/>
                      <a:pt x="f8" y="f13"/>
                    </a:cubicBezTo>
                    <a:cubicBezTo>
                      <a:pt x="f9" y="f13"/>
                      <a:pt x="f5" y="f14"/>
                      <a:pt x="f7" y="f8"/>
                    </a:cubicBezTo>
                    <a:close/>
                  </a:path>
                </a:pathLst>
              </a:custGeom>
              <a:solidFill>
                <a:srgbClr val="939598"/>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47" name="Freeform 106">
                <a:extLst>
                  <a:ext uri="{FF2B5EF4-FFF2-40B4-BE49-F238E27FC236}">
                    <a16:creationId xmlns:a16="http://schemas.microsoft.com/office/drawing/2014/main" id="{A6BE0408-FD12-43A0-9121-4F6938FAA9B3}"/>
                  </a:ext>
                </a:extLst>
              </p:cNvPr>
              <p:cNvSpPr/>
              <p:nvPr/>
            </p:nvSpPr>
            <p:spPr>
              <a:xfrm rot="10799991">
                <a:off x="7154311" y="2774444"/>
                <a:ext cx="133337" cy="133337"/>
              </a:xfrm>
              <a:custGeom>
                <a:avLst/>
                <a:gdLst>
                  <a:gd name="f0" fmla="val 10800000"/>
                  <a:gd name="f1" fmla="val 5400000"/>
                  <a:gd name="f2" fmla="val 180"/>
                  <a:gd name="f3" fmla="val w"/>
                  <a:gd name="f4" fmla="val h"/>
                  <a:gd name="f5" fmla="val 0"/>
                  <a:gd name="f6" fmla="val 62"/>
                  <a:gd name="f7" fmla="val 61"/>
                  <a:gd name="f8" fmla="val 30"/>
                  <a:gd name="f9" fmla="val 60"/>
                  <a:gd name="f10" fmla="val 13"/>
                  <a:gd name="f11" fmla="val 46"/>
                  <a:gd name="f12" fmla="val 29"/>
                  <a:gd name="f13" fmla="val 1"/>
                  <a:gd name="f14" fmla="val 2"/>
                  <a:gd name="f15" fmla="val 16"/>
                  <a:gd name="f16" fmla="val 33"/>
                  <a:gd name="f17" fmla="val 49"/>
                  <a:gd name="f18" fmla="val 15"/>
                  <a:gd name="f19" fmla="val 32"/>
                  <a:gd name="f20" fmla="val 47"/>
                  <a:gd name="f21" fmla="+- 0 0 -90"/>
                  <a:gd name="f22" fmla="*/ f3 1 62"/>
                  <a:gd name="f23" fmla="*/ f4 1 62"/>
                  <a:gd name="f24" fmla="val f5"/>
                  <a:gd name="f25" fmla="val f6"/>
                  <a:gd name="f26" fmla="*/ f21 f0 1"/>
                  <a:gd name="f27" fmla="+- f25 0 f24"/>
                  <a:gd name="f28" fmla="*/ f26 1 f2"/>
                  <a:gd name="f29" fmla="*/ f27 1 62"/>
                  <a:gd name="f30" fmla="*/ 61 f27 1"/>
                  <a:gd name="f31" fmla="*/ 30 f27 1"/>
                  <a:gd name="f32" fmla="*/ 29 f27 1"/>
                  <a:gd name="f33" fmla="*/ 1 f27 1"/>
                  <a:gd name="f34" fmla="*/ 33 f27 1"/>
                  <a:gd name="f35" fmla="*/ 32 f27 1"/>
                  <a:gd name="f36" fmla="*/ 62 f27 1"/>
                  <a:gd name="f37" fmla="+- f28 0 f1"/>
                  <a:gd name="f38" fmla="*/ f30 1 62"/>
                  <a:gd name="f39" fmla="*/ f31 1 62"/>
                  <a:gd name="f40" fmla="*/ f32 1 62"/>
                  <a:gd name="f41" fmla="*/ f33 1 62"/>
                  <a:gd name="f42" fmla="*/ f34 1 62"/>
                  <a:gd name="f43" fmla="*/ f35 1 62"/>
                  <a:gd name="f44" fmla="*/ f36 1 62"/>
                  <a:gd name="f45" fmla="*/ 0 1 f29"/>
                  <a:gd name="f46" fmla="*/ f25 1 f29"/>
                  <a:gd name="f47" fmla="*/ f38 1 f29"/>
                  <a:gd name="f48" fmla="*/ f39 1 f29"/>
                  <a:gd name="f49" fmla="*/ f40 1 f29"/>
                  <a:gd name="f50" fmla="*/ f41 1 f29"/>
                  <a:gd name="f51" fmla="*/ f42 1 f29"/>
                  <a:gd name="f52" fmla="*/ f43 1 f29"/>
                  <a:gd name="f53" fmla="*/ f44 1 f29"/>
                  <a:gd name="f54" fmla="*/ f45 f22 1"/>
                  <a:gd name="f55" fmla="*/ f46 f22 1"/>
                  <a:gd name="f56" fmla="*/ f46 f23 1"/>
                  <a:gd name="f57" fmla="*/ f45 f23 1"/>
                  <a:gd name="f58" fmla="*/ f47 f22 1"/>
                  <a:gd name="f59" fmla="*/ f48 f23 1"/>
                  <a:gd name="f60" fmla="*/ f49 f22 1"/>
                  <a:gd name="f61" fmla="*/ f50 f23 1"/>
                  <a:gd name="f62" fmla="*/ f50 f22 1"/>
                  <a:gd name="f63" fmla="*/ f51 f23 1"/>
                  <a:gd name="f64" fmla="*/ f52 f22 1"/>
                  <a:gd name="f65" fmla="*/ f53 f23 1"/>
                </a:gdLst>
                <a:ahLst/>
                <a:cxnLst>
                  <a:cxn ang="3cd4">
                    <a:pos x="hc" y="t"/>
                  </a:cxn>
                  <a:cxn ang="0">
                    <a:pos x="r" y="vc"/>
                  </a:cxn>
                  <a:cxn ang="cd4">
                    <a:pos x="hc" y="b"/>
                  </a:cxn>
                  <a:cxn ang="cd2">
                    <a:pos x="l" y="vc"/>
                  </a:cxn>
                  <a:cxn ang="f37">
                    <a:pos x="f58" y="f59"/>
                  </a:cxn>
                  <a:cxn ang="f37">
                    <a:pos x="f60" y="f61"/>
                  </a:cxn>
                  <a:cxn ang="f37">
                    <a:pos x="f62" y="f63"/>
                  </a:cxn>
                  <a:cxn ang="f37">
                    <a:pos x="f64" y="f65"/>
                  </a:cxn>
                  <a:cxn ang="f37">
                    <a:pos x="f58" y="f59"/>
                  </a:cxn>
                </a:cxnLst>
                <a:rect l="f54" t="f57" r="f55" b="f56"/>
                <a:pathLst>
                  <a:path w="62" h="62">
                    <a:moveTo>
                      <a:pt x="f7" y="f8"/>
                    </a:moveTo>
                    <a:cubicBezTo>
                      <a:pt x="f9" y="f10"/>
                      <a:pt x="f11" y="f5"/>
                      <a:pt x="f12" y="f13"/>
                    </a:cubicBezTo>
                    <a:cubicBezTo>
                      <a:pt x="f10" y="f14"/>
                      <a:pt x="f5" y="f15"/>
                      <a:pt x="f13" y="f16"/>
                    </a:cubicBezTo>
                    <a:cubicBezTo>
                      <a:pt x="f13" y="f17"/>
                      <a:pt x="f18" y="f6"/>
                      <a:pt x="f19" y="f6"/>
                    </a:cubicBezTo>
                    <a:cubicBezTo>
                      <a:pt x="f17" y="f7"/>
                      <a:pt x="f6" y="f20"/>
                      <a:pt x="f7" y="f8"/>
                    </a:cubicBezTo>
                    <a:close/>
                  </a:path>
                </a:pathLst>
              </a:custGeom>
              <a:solidFill>
                <a:srgbClr val="939598"/>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grpSp>
        <p:sp>
          <p:nvSpPr>
            <p:cNvPr id="81" name="Rectangle 139">
              <a:extLst>
                <a:ext uri="{FF2B5EF4-FFF2-40B4-BE49-F238E27FC236}">
                  <a16:creationId xmlns:a16="http://schemas.microsoft.com/office/drawing/2014/main" id="{1A23D838-825E-42F0-9B00-E9F576807FF7}"/>
                </a:ext>
              </a:extLst>
            </p:cNvPr>
            <p:cNvSpPr/>
            <p:nvPr/>
          </p:nvSpPr>
          <p:spPr>
            <a:xfrm>
              <a:off x="4779500" y="1371744"/>
              <a:ext cx="2315708" cy="342141"/>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F05F22"/>
                  </a:solidFill>
                  <a:uFillTx/>
                  <a:latin typeface="Arial" panose="020B0604020202020204" pitchFamily="34" charset="0"/>
                  <a:ea typeface="Verdana" pitchFamily="34"/>
                  <a:cs typeface="Arial" panose="020B0604020202020204" pitchFamily="34" charset="0"/>
                </a:rPr>
                <a:t>Explainable</a:t>
              </a:r>
              <a:endParaRPr lang="en-IN" sz="2800" b="1" i="0" u="none" strike="noStrike" kern="1200" cap="none" spc="0" baseline="0" dirty="0">
                <a:solidFill>
                  <a:srgbClr val="F05F22"/>
                </a:solidFill>
                <a:uFillTx/>
                <a:latin typeface="Arial" panose="020B0604020202020204" pitchFamily="34" charset="0"/>
                <a:ea typeface="Verdana" pitchFamily="34"/>
                <a:cs typeface="Arial" panose="020B0604020202020204" pitchFamily="34" charset="0"/>
              </a:endParaRPr>
            </a:p>
          </p:txBody>
        </p:sp>
        <p:sp>
          <p:nvSpPr>
            <p:cNvPr id="82" name="Rectangle 142">
              <a:extLst>
                <a:ext uri="{FF2B5EF4-FFF2-40B4-BE49-F238E27FC236}">
                  <a16:creationId xmlns:a16="http://schemas.microsoft.com/office/drawing/2014/main" id="{7D624A52-BC0A-4D2E-8A69-965AFED33776}"/>
                </a:ext>
              </a:extLst>
            </p:cNvPr>
            <p:cNvSpPr/>
            <p:nvPr/>
          </p:nvSpPr>
          <p:spPr>
            <a:xfrm>
              <a:off x="4495432" y="4835648"/>
              <a:ext cx="2831082" cy="577077"/>
            </a:xfrm>
            <a:prstGeom prst="rect">
              <a:avLst/>
            </a:prstGeom>
            <a:noFill/>
            <a:ln cap="flat">
              <a:noFill/>
              <a:prstDash val="solid"/>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805"/>
                </a:spcAft>
                <a:buNone/>
                <a:tabLst/>
                <a:defRPr sz="1800" b="0" i="0" u="none" strike="noStrike" kern="0" cap="none" spc="0" baseline="0">
                  <a:solidFill>
                    <a:srgbClr val="000000"/>
                  </a:solidFill>
                  <a:uFillTx/>
                </a:defRPr>
              </a:pPr>
              <a:r>
                <a:rPr lang="en-US" sz="1875" b="0" i="0" u="none" strike="noStrike" kern="1200" cap="none" spc="0" baseline="0" dirty="0">
                  <a:solidFill>
                    <a:srgbClr val="000000"/>
                  </a:solidFill>
                  <a:uFillTx/>
                  <a:latin typeface="Arial" panose="020B0604020202020204" pitchFamily="34" charset="0"/>
                  <a:ea typeface="Verdana" pitchFamily="34"/>
                  <a:cs typeface="Arial" panose="020B0604020202020204" pitchFamily="34" charset="0"/>
                </a:rPr>
                <a:t>Provide rationale for predictions</a:t>
              </a:r>
            </a:p>
          </p:txBody>
        </p:sp>
        <p:pic>
          <p:nvPicPr>
            <p:cNvPr id="15" name="Picture 14">
              <a:extLst>
                <a:ext uri="{FF2B5EF4-FFF2-40B4-BE49-F238E27FC236}">
                  <a16:creationId xmlns:a16="http://schemas.microsoft.com/office/drawing/2014/main" id="{B9586419-9C13-445B-9FD1-A3C8D3F9AC7B}"/>
                </a:ext>
              </a:extLst>
            </p:cNvPr>
            <p:cNvPicPr>
              <a:picLocks noChangeAspect="1"/>
            </p:cNvPicPr>
            <p:nvPr/>
          </p:nvPicPr>
          <p:blipFill rotWithShape="1">
            <a:blip r:embed="rId5">
              <a:clrChange>
                <a:clrFrom>
                  <a:srgbClr val="F8FAFB"/>
                </a:clrFrom>
                <a:clrTo>
                  <a:srgbClr val="F8FAFB">
                    <a:alpha val="0"/>
                  </a:srgbClr>
                </a:clrTo>
              </a:clrChange>
            </a:blip>
            <a:srcRect l="25862" t="28620" r="57457" b="41583"/>
            <a:stretch/>
          </p:blipFill>
          <p:spPr>
            <a:xfrm>
              <a:off x="5238484" y="2553140"/>
              <a:ext cx="1373971" cy="1380514"/>
            </a:xfrm>
            <a:prstGeom prst="rect">
              <a:avLst/>
            </a:prstGeom>
          </p:spPr>
        </p:pic>
      </p:grpSp>
      <p:grpSp>
        <p:nvGrpSpPr>
          <p:cNvPr id="9" name="Group 8">
            <a:extLst>
              <a:ext uri="{FF2B5EF4-FFF2-40B4-BE49-F238E27FC236}">
                <a16:creationId xmlns:a16="http://schemas.microsoft.com/office/drawing/2014/main" id="{F2ED62CF-1222-8944-91C8-B6E8B28353E5}"/>
              </a:ext>
            </a:extLst>
          </p:cNvPr>
          <p:cNvGrpSpPr/>
          <p:nvPr/>
        </p:nvGrpSpPr>
        <p:grpSpPr>
          <a:xfrm>
            <a:off x="7827835" y="1389673"/>
            <a:ext cx="2831082" cy="4618066"/>
            <a:chOff x="7827835" y="1371744"/>
            <a:chExt cx="2831082" cy="4618066"/>
          </a:xfrm>
        </p:grpSpPr>
        <p:sp>
          <p:nvSpPr>
            <p:cNvPr id="83" name="Rectangle 140">
              <a:extLst>
                <a:ext uri="{FF2B5EF4-FFF2-40B4-BE49-F238E27FC236}">
                  <a16:creationId xmlns:a16="http://schemas.microsoft.com/office/drawing/2014/main" id="{2F20465C-6FCD-444D-904F-CC0481A24B3A}"/>
                </a:ext>
              </a:extLst>
            </p:cNvPr>
            <p:cNvSpPr/>
            <p:nvPr/>
          </p:nvSpPr>
          <p:spPr>
            <a:xfrm>
              <a:off x="8111903" y="1371744"/>
              <a:ext cx="2315708" cy="342141"/>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F05F22"/>
                  </a:solidFill>
                  <a:uFillTx/>
                  <a:latin typeface="Arial" panose="020B0604020202020204" pitchFamily="34" charset="0"/>
                  <a:ea typeface="Verdana" pitchFamily="34"/>
                  <a:cs typeface="Arial" panose="020B0604020202020204" pitchFamily="34" charset="0"/>
                </a:rPr>
                <a:t>Strategies</a:t>
              </a:r>
            </a:p>
          </p:txBody>
        </p:sp>
        <p:grpSp>
          <p:nvGrpSpPr>
            <p:cNvPr id="8" name="Group 7">
              <a:extLst>
                <a:ext uri="{FF2B5EF4-FFF2-40B4-BE49-F238E27FC236}">
                  <a16:creationId xmlns:a16="http://schemas.microsoft.com/office/drawing/2014/main" id="{39663DA1-B0CA-1846-A74A-F4FD6EC12D7A}"/>
                </a:ext>
              </a:extLst>
            </p:cNvPr>
            <p:cNvGrpSpPr/>
            <p:nvPr/>
          </p:nvGrpSpPr>
          <p:grpSpPr>
            <a:xfrm>
              <a:off x="7827835" y="1716044"/>
              <a:ext cx="2831082" cy="4273766"/>
              <a:chOff x="7827835" y="1716044"/>
              <a:chExt cx="2831082" cy="4273766"/>
            </a:xfrm>
          </p:grpSpPr>
          <p:grpSp>
            <p:nvGrpSpPr>
              <p:cNvPr id="48" name="Group 131">
                <a:extLst>
                  <a:ext uri="{FF2B5EF4-FFF2-40B4-BE49-F238E27FC236}">
                    <a16:creationId xmlns:a16="http://schemas.microsoft.com/office/drawing/2014/main" id="{D9433C78-406B-4A83-9C2D-CD0A7FD51B95}"/>
                  </a:ext>
                </a:extLst>
              </p:cNvPr>
              <p:cNvGrpSpPr/>
              <p:nvPr/>
            </p:nvGrpSpPr>
            <p:grpSpPr>
              <a:xfrm>
                <a:off x="7917094" y="1716044"/>
                <a:ext cx="2706587" cy="2952396"/>
                <a:chOff x="7917094" y="1472851"/>
                <a:chExt cx="2706587" cy="2952396"/>
              </a:xfrm>
            </p:grpSpPr>
            <p:sp>
              <p:nvSpPr>
                <p:cNvPr id="49" name="Freeform 102">
                  <a:extLst>
                    <a:ext uri="{FF2B5EF4-FFF2-40B4-BE49-F238E27FC236}">
                      <a16:creationId xmlns:a16="http://schemas.microsoft.com/office/drawing/2014/main" id="{5F2DC857-7712-4558-ADAD-DED631E0F403}"/>
                    </a:ext>
                  </a:extLst>
                </p:cNvPr>
                <p:cNvSpPr/>
                <p:nvPr/>
              </p:nvSpPr>
              <p:spPr>
                <a:xfrm>
                  <a:off x="7917094" y="1472851"/>
                  <a:ext cx="2706587" cy="1412254"/>
                </a:xfrm>
                <a:custGeom>
                  <a:avLst/>
                  <a:gdLst>
                    <a:gd name="f0" fmla="val 10800000"/>
                    <a:gd name="f1" fmla="val 5400000"/>
                    <a:gd name="f2" fmla="val 180"/>
                    <a:gd name="f3" fmla="val w"/>
                    <a:gd name="f4" fmla="val h"/>
                    <a:gd name="f5" fmla="val 0"/>
                    <a:gd name="f6" fmla="val 1260"/>
                    <a:gd name="f7" fmla="val 658"/>
                    <a:gd name="f8" fmla="val 651"/>
                    <a:gd name="f9" fmla="val 3"/>
                    <a:gd name="f10" fmla="val 610"/>
                    <a:gd name="f11" fmla="val 11"/>
                    <a:gd name="f12" fmla="val 568"/>
                    <a:gd name="f13" fmla="val 23"/>
                    <a:gd name="f14" fmla="val 527"/>
                    <a:gd name="f15" fmla="val 121"/>
                    <a:gd name="f16" fmla="val 193"/>
                    <a:gd name="f17" fmla="val 474"/>
                    <a:gd name="f18" fmla="val 808"/>
                    <a:gd name="f19" fmla="val 99"/>
                    <a:gd name="f20" fmla="val 932"/>
                    <a:gd name="f21" fmla="val 135"/>
                    <a:gd name="f22" fmla="val 1041"/>
                    <a:gd name="f23" fmla="val 207"/>
                    <a:gd name="f24" fmla="val 1122"/>
                    <a:gd name="f25" fmla="val 308"/>
                    <a:gd name="f26" fmla="val 1201"/>
                    <a:gd name="f27" fmla="val 406"/>
                    <a:gd name="f28" fmla="val 1249"/>
                    <a:gd name="f29" fmla="val 523"/>
                    <a:gd name="f30" fmla="val 648"/>
                    <a:gd name="f31" fmla="val 1188"/>
                    <a:gd name="f32" fmla="val 655"/>
                    <a:gd name="f33" fmla="val 1167"/>
                    <a:gd name="f34" fmla="val 424"/>
                    <a:gd name="f35" fmla="val 1010"/>
                    <a:gd name="f36" fmla="val 233"/>
                    <a:gd name="f37" fmla="val 788"/>
                    <a:gd name="f38" fmla="val 168"/>
                    <a:gd name="f39" fmla="val 492"/>
                    <a:gd name="f40" fmla="val 81"/>
                    <a:gd name="f41" fmla="val 251"/>
                    <a:gd name="f42" fmla="val 93"/>
                    <a:gd name="f43" fmla="val 547"/>
                    <a:gd name="f44" fmla="val 82"/>
                    <a:gd name="f45" fmla="val 584"/>
                    <a:gd name="f46" fmla="val 75"/>
                    <a:gd name="f47" fmla="val 621"/>
                    <a:gd name="f48" fmla="val 72"/>
                    <a:gd name="f49" fmla="+- 0 0 -90"/>
                    <a:gd name="f50" fmla="*/ f3 1 1260"/>
                    <a:gd name="f51" fmla="*/ f4 1 658"/>
                    <a:gd name="f52" fmla="val f5"/>
                    <a:gd name="f53" fmla="val f6"/>
                    <a:gd name="f54" fmla="val f7"/>
                    <a:gd name="f55" fmla="*/ f49 f0 1"/>
                    <a:gd name="f56" fmla="+- f54 0 f52"/>
                    <a:gd name="f57" fmla="+- f53 0 f52"/>
                    <a:gd name="f58" fmla="*/ f55 1 f2"/>
                    <a:gd name="f59" fmla="*/ f57 1 1260"/>
                    <a:gd name="f60" fmla="*/ f56 1 658"/>
                    <a:gd name="f61" fmla="*/ 0 f57 1"/>
                    <a:gd name="f62" fmla="*/ 651 f56 1"/>
                    <a:gd name="f63" fmla="*/ 23 f57 1"/>
                    <a:gd name="f64" fmla="*/ 527 f56 1"/>
                    <a:gd name="f65" fmla="*/ 808 f57 1"/>
                    <a:gd name="f66" fmla="*/ 99 f56 1"/>
                    <a:gd name="f67" fmla="*/ 1122 f57 1"/>
                    <a:gd name="f68" fmla="*/ 308 f56 1"/>
                    <a:gd name="f69" fmla="*/ 1260 f57 1"/>
                    <a:gd name="f70" fmla="*/ 648 f56 1"/>
                    <a:gd name="f71" fmla="*/ 1188 f57 1"/>
                    <a:gd name="f72" fmla="*/ 655 f56 1"/>
                    <a:gd name="f73" fmla="*/ 788 f57 1"/>
                    <a:gd name="f74" fmla="*/ 168 f56 1"/>
                    <a:gd name="f75" fmla="*/ 93 f57 1"/>
                    <a:gd name="f76" fmla="*/ 547 f56 1"/>
                    <a:gd name="f77" fmla="*/ 72 f57 1"/>
                    <a:gd name="f78" fmla="*/ 658 f56 1"/>
                    <a:gd name="f79" fmla="+- f58 0 f1"/>
                    <a:gd name="f80" fmla="*/ f61 1 1260"/>
                    <a:gd name="f81" fmla="*/ f62 1 658"/>
                    <a:gd name="f82" fmla="*/ f63 1 1260"/>
                    <a:gd name="f83" fmla="*/ f64 1 658"/>
                    <a:gd name="f84" fmla="*/ f65 1 1260"/>
                    <a:gd name="f85" fmla="*/ f66 1 658"/>
                    <a:gd name="f86" fmla="*/ f67 1 1260"/>
                    <a:gd name="f87" fmla="*/ f68 1 658"/>
                    <a:gd name="f88" fmla="*/ f69 1 1260"/>
                    <a:gd name="f89" fmla="*/ f70 1 658"/>
                    <a:gd name="f90" fmla="*/ f71 1 1260"/>
                    <a:gd name="f91" fmla="*/ f72 1 658"/>
                    <a:gd name="f92" fmla="*/ f73 1 1260"/>
                    <a:gd name="f93" fmla="*/ f74 1 658"/>
                    <a:gd name="f94" fmla="*/ f75 1 1260"/>
                    <a:gd name="f95" fmla="*/ f76 1 658"/>
                    <a:gd name="f96" fmla="*/ f77 1 1260"/>
                    <a:gd name="f97" fmla="*/ f78 1 658"/>
                    <a:gd name="f98" fmla="*/ 0 1 f59"/>
                    <a:gd name="f99" fmla="*/ f53 1 f59"/>
                    <a:gd name="f100" fmla="*/ 0 1 f60"/>
                    <a:gd name="f101" fmla="*/ f54 1 f60"/>
                    <a:gd name="f102" fmla="*/ f80 1 f59"/>
                    <a:gd name="f103" fmla="*/ f81 1 f60"/>
                    <a:gd name="f104" fmla="*/ f82 1 f59"/>
                    <a:gd name="f105" fmla="*/ f83 1 f60"/>
                    <a:gd name="f106" fmla="*/ f84 1 f59"/>
                    <a:gd name="f107" fmla="*/ f85 1 f60"/>
                    <a:gd name="f108" fmla="*/ f86 1 f59"/>
                    <a:gd name="f109" fmla="*/ f87 1 f60"/>
                    <a:gd name="f110" fmla="*/ f88 1 f59"/>
                    <a:gd name="f111" fmla="*/ f89 1 f60"/>
                    <a:gd name="f112" fmla="*/ f90 1 f59"/>
                    <a:gd name="f113" fmla="*/ f91 1 f60"/>
                    <a:gd name="f114" fmla="*/ f92 1 f59"/>
                    <a:gd name="f115" fmla="*/ f93 1 f60"/>
                    <a:gd name="f116" fmla="*/ f94 1 f59"/>
                    <a:gd name="f117" fmla="*/ f95 1 f60"/>
                    <a:gd name="f118" fmla="*/ f96 1 f59"/>
                    <a:gd name="f119" fmla="*/ f97 1 f60"/>
                    <a:gd name="f120" fmla="*/ f98 f50 1"/>
                    <a:gd name="f121" fmla="*/ f99 f50 1"/>
                    <a:gd name="f122" fmla="*/ f101 f51 1"/>
                    <a:gd name="f123" fmla="*/ f100 f51 1"/>
                    <a:gd name="f124" fmla="*/ f102 f50 1"/>
                    <a:gd name="f125" fmla="*/ f103 f51 1"/>
                    <a:gd name="f126" fmla="*/ f104 f50 1"/>
                    <a:gd name="f127" fmla="*/ f105 f51 1"/>
                    <a:gd name="f128" fmla="*/ f106 f50 1"/>
                    <a:gd name="f129" fmla="*/ f107 f51 1"/>
                    <a:gd name="f130" fmla="*/ f108 f50 1"/>
                    <a:gd name="f131" fmla="*/ f109 f51 1"/>
                    <a:gd name="f132" fmla="*/ f110 f50 1"/>
                    <a:gd name="f133" fmla="*/ f111 f51 1"/>
                    <a:gd name="f134" fmla="*/ f112 f50 1"/>
                    <a:gd name="f135" fmla="*/ f113 f51 1"/>
                    <a:gd name="f136" fmla="*/ f114 f50 1"/>
                    <a:gd name="f137" fmla="*/ f115 f51 1"/>
                    <a:gd name="f138" fmla="*/ f116 f50 1"/>
                    <a:gd name="f139" fmla="*/ f117 f51 1"/>
                    <a:gd name="f140" fmla="*/ f118 f50 1"/>
                    <a:gd name="f141" fmla="*/ f119 f51 1"/>
                  </a:gdLst>
                  <a:ahLst/>
                  <a:cxnLst>
                    <a:cxn ang="3cd4">
                      <a:pos x="hc" y="t"/>
                    </a:cxn>
                    <a:cxn ang="0">
                      <a:pos x="r" y="vc"/>
                    </a:cxn>
                    <a:cxn ang="cd4">
                      <a:pos x="hc" y="b"/>
                    </a:cxn>
                    <a:cxn ang="cd2">
                      <a:pos x="l" y="vc"/>
                    </a:cxn>
                    <a:cxn ang="f79">
                      <a:pos x="f124" y="f125"/>
                    </a:cxn>
                    <a:cxn ang="f79">
                      <a:pos x="f126" y="f127"/>
                    </a:cxn>
                    <a:cxn ang="f79">
                      <a:pos x="f128" y="f129"/>
                    </a:cxn>
                    <a:cxn ang="f79">
                      <a:pos x="f130" y="f131"/>
                    </a:cxn>
                    <a:cxn ang="f79">
                      <a:pos x="f132" y="f133"/>
                    </a:cxn>
                    <a:cxn ang="f79">
                      <a:pos x="f134" y="f135"/>
                    </a:cxn>
                    <a:cxn ang="f79">
                      <a:pos x="f136" y="f137"/>
                    </a:cxn>
                    <a:cxn ang="f79">
                      <a:pos x="f138" y="f139"/>
                    </a:cxn>
                    <a:cxn ang="f79">
                      <a:pos x="f140" y="f141"/>
                    </a:cxn>
                    <a:cxn ang="f79">
                      <a:pos x="f124" y="f125"/>
                    </a:cxn>
                  </a:cxnLst>
                  <a:rect l="f120" t="f123" r="f121" b="f122"/>
                  <a:pathLst>
                    <a:path w="1260" h="658">
                      <a:moveTo>
                        <a:pt x="f5" y="f8"/>
                      </a:moveTo>
                      <a:cubicBezTo>
                        <a:pt x="f9" y="f10"/>
                        <a:pt x="f11" y="f12"/>
                        <a:pt x="f13" y="f14"/>
                      </a:cubicBezTo>
                      <a:cubicBezTo>
                        <a:pt x="f15" y="f16"/>
                        <a:pt x="f17" y="f5"/>
                        <a:pt x="f18" y="f19"/>
                      </a:cubicBezTo>
                      <a:cubicBezTo>
                        <a:pt x="f20" y="f21"/>
                        <a:pt x="f22" y="f23"/>
                        <a:pt x="f24" y="f25"/>
                      </a:cubicBezTo>
                      <a:cubicBezTo>
                        <a:pt x="f26" y="f27"/>
                        <a:pt x="f28" y="f29"/>
                        <a:pt x="f6" y="f30"/>
                      </a:cubicBezTo>
                      <a:cubicBezTo>
                        <a:pt x="f31" y="f32"/>
                        <a:pt x="f31" y="f32"/>
                        <a:pt x="f31" y="f32"/>
                      </a:cubicBezTo>
                      <a:cubicBezTo>
                        <a:pt x="f33" y="f34"/>
                        <a:pt x="f35" y="f36"/>
                        <a:pt x="f37" y="f38"/>
                      </a:cubicBezTo>
                      <a:cubicBezTo>
                        <a:pt x="f39" y="f40"/>
                        <a:pt x="f2" y="f41"/>
                        <a:pt x="f42" y="f43"/>
                      </a:cubicBezTo>
                      <a:cubicBezTo>
                        <a:pt x="f44" y="f45"/>
                        <a:pt x="f46" y="f47"/>
                        <a:pt x="f48" y="f7"/>
                      </a:cubicBezTo>
                      <a:lnTo>
                        <a:pt x="f5" y="f8"/>
                      </a:lnTo>
                      <a:close/>
                    </a:path>
                  </a:pathLst>
                </a:custGeom>
                <a:solidFill>
                  <a:srgbClr val="F05F22"/>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50" name="Freeform 103">
                  <a:extLst>
                    <a:ext uri="{FF2B5EF4-FFF2-40B4-BE49-F238E27FC236}">
                      <a16:creationId xmlns:a16="http://schemas.microsoft.com/office/drawing/2014/main" id="{8E8AC271-D161-4F20-AF43-DA29344F2613}"/>
                    </a:ext>
                  </a:extLst>
                </p:cNvPr>
                <p:cNvSpPr/>
                <p:nvPr/>
              </p:nvSpPr>
              <p:spPr>
                <a:xfrm>
                  <a:off x="8077635" y="1799383"/>
                  <a:ext cx="2380055" cy="2379149"/>
                </a:xfrm>
                <a:custGeom>
                  <a:avLst/>
                  <a:gdLst>
                    <a:gd name="f0" fmla="val 10800000"/>
                    <a:gd name="f1" fmla="val 5400000"/>
                    <a:gd name="f2" fmla="val 180"/>
                    <a:gd name="f3" fmla="val w"/>
                    <a:gd name="f4" fmla="val h"/>
                    <a:gd name="f5" fmla="val 0"/>
                    <a:gd name="f6" fmla="val 1108"/>
                    <a:gd name="f7" fmla="val 1031"/>
                    <a:gd name="f8" fmla="val 694"/>
                    <a:gd name="f9" fmla="val 954"/>
                    <a:gd name="f10" fmla="val 958"/>
                    <a:gd name="f11" fmla="val 678"/>
                    <a:gd name="f12" fmla="val 414"/>
                    <a:gd name="f13" fmla="val 151"/>
                    <a:gd name="f14" fmla="val 677"/>
                    <a:gd name="f15" fmla="val 77"/>
                    <a:gd name="f16" fmla="val 155"/>
                    <a:gd name="f17" fmla="val 431"/>
                    <a:gd name="f18" fmla="+- 0 0 -90"/>
                    <a:gd name="f19" fmla="*/ f3 1 1108"/>
                    <a:gd name="f20" fmla="*/ f4 1 1108"/>
                    <a:gd name="f21" fmla="val f5"/>
                    <a:gd name="f22" fmla="val f6"/>
                    <a:gd name="f23" fmla="*/ f18 f0 1"/>
                    <a:gd name="f24" fmla="+- f22 0 f21"/>
                    <a:gd name="f25" fmla="*/ f23 1 f2"/>
                    <a:gd name="f26" fmla="*/ f24 1 1108"/>
                    <a:gd name="f27" fmla="*/ 1031 f24 1"/>
                    <a:gd name="f28" fmla="*/ 694 f24 1"/>
                    <a:gd name="f29" fmla="*/ 414 f24 1"/>
                    <a:gd name="f30" fmla="*/ 77 f24 1"/>
                    <a:gd name="f31" fmla="+- f25 0 f1"/>
                    <a:gd name="f32" fmla="*/ f27 1 1108"/>
                    <a:gd name="f33" fmla="*/ f28 1 1108"/>
                    <a:gd name="f34" fmla="*/ f29 1 1108"/>
                    <a:gd name="f35" fmla="*/ f30 1 1108"/>
                    <a:gd name="f36" fmla="*/ 0 1 f26"/>
                    <a:gd name="f37" fmla="*/ f22 1 f26"/>
                    <a:gd name="f38" fmla="*/ f32 1 f26"/>
                    <a:gd name="f39" fmla="*/ f33 1 f26"/>
                    <a:gd name="f40" fmla="*/ f34 1 f26"/>
                    <a:gd name="f41" fmla="*/ f35 1 f26"/>
                    <a:gd name="f42" fmla="*/ f36 f19 1"/>
                    <a:gd name="f43" fmla="*/ f37 f19 1"/>
                    <a:gd name="f44" fmla="*/ f37 f20 1"/>
                    <a:gd name="f45" fmla="*/ f36 f20 1"/>
                    <a:gd name="f46" fmla="*/ f38 f19 1"/>
                    <a:gd name="f47" fmla="*/ f39 f20 1"/>
                    <a:gd name="f48" fmla="*/ f40 f19 1"/>
                    <a:gd name="f49" fmla="*/ f38 f20 1"/>
                    <a:gd name="f50" fmla="*/ f41 f19 1"/>
                    <a:gd name="f51" fmla="*/ f40 f20 1"/>
                    <a:gd name="f52" fmla="*/ f39 f19 1"/>
                    <a:gd name="f53" fmla="*/ f41 f20 1"/>
                  </a:gdLst>
                  <a:ahLst/>
                  <a:cxnLst>
                    <a:cxn ang="3cd4">
                      <a:pos x="hc" y="t"/>
                    </a:cxn>
                    <a:cxn ang="0">
                      <a:pos x="r" y="vc"/>
                    </a:cxn>
                    <a:cxn ang="cd4">
                      <a:pos x="hc" y="b"/>
                    </a:cxn>
                    <a:cxn ang="cd2">
                      <a:pos x="l" y="vc"/>
                    </a:cxn>
                    <a:cxn ang="f31">
                      <a:pos x="f46" y="f47"/>
                    </a:cxn>
                    <a:cxn ang="f31">
                      <a:pos x="f48" y="f49"/>
                    </a:cxn>
                    <a:cxn ang="f31">
                      <a:pos x="f50" y="f51"/>
                    </a:cxn>
                    <a:cxn ang="f31">
                      <a:pos x="f52" y="f53"/>
                    </a:cxn>
                    <a:cxn ang="f31">
                      <a:pos x="f46" y="f47"/>
                    </a:cxn>
                  </a:cxnLst>
                  <a:rect l="f42" t="f45" r="f43" b="f44"/>
                  <a:pathLst>
                    <a:path w="1108" h="1108">
                      <a:moveTo>
                        <a:pt x="f7" y="f8"/>
                      </a:moveTo>
                      <a:cubicBezTo>
                        <a:pt x="f9" y="f10"/>
                        <a:pt x="f11" y="f6"/>
                        <a:pt x="f12" y="f7"/>
                      </a:cubicBezTo>
                      <a:cubicBezTo>
                        <a:pt x="f13" y="f9"/>
                        <a:pt x="f5" y="f14"/>
                        <a:pt x="f15" y="f12"/>
                      </a:cubicBezTo>
                      <a:cubicBezTo>
                        <a:pt x="f16" y="f13"/>
                        <a:pt x="f17" y="f5"/>
                        <a:pt x="f8" y="f15"/>
                      </a:cubicBezTo>
                      <a:cubicBezTo>
                        <a:pt x="f10" y="f16"/>
                        <a:pt x="f6" y="f17"/>
                        <a:pt x="f7" y="f8"/>
                      </a:cubicBezTo>
                      <a:close/>
                    </a:path>
                  </a:pathLst>
                </a:custGeom>
                <a:solidFill>
                  <a:srgbClr val="F2F2F2"/>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51" name="Freeform 104">
                  <a:extLst>
                    <a:ext uri="{FF2B5EF4-FFF2-40B4-BE49-F238E27FC236}">
                      <a16:creationId xmlns:a16="http://schemas.microsoft.com/office/drawing/2014/main" id="{7F01E4C6-8921-4B61-8456-5696FF5CD5AA}"/>
                    </a:ext>
                  </a:extLst>
                </p:cNvPr>
                <p:cNvSpPr/>
                <p:nvPr/>
              </p:nvSpPr>
              <p:spPr>
                <a:xfrm>
                  <a:off x="7981495" y="3044741"/>
                  <a:ext cx="2575069" cy="1380506"/>
                </a:xfrm>
                <a:custGeom>
                  <a:avLst/>
                  <a:gdLst>
                    <a:gd name="f0" fmla="val 10800000"/>
                    <a:gd name="f1" fmla="val 5400000"/>
                    <a:gd name="f2" fmla="val 180"/>
                    <a:gd name="f3" fmla="val w"/>
                    <a:gd name="f4" fmla="val h"/>
                    <a:gd name="f5" fmla="val 0"/>
                    <a:gd name="f6" fmla="val 1199"/>
                    <a:gd name="f7" fmla="val 643"/>
                    <a:gd name="f8" fmla="val 430"/>
                    <a:gd name="f9" fmla="val 550"/>
                    <a:gd name="f10" fmla="val 186"/>
                    <a:gd name="f11" fmla="val 478"/>
                    <a:gd name="f12" fmla="val 13"/>
                    <a:gd name="f13" fmla="val 259"/>
                    <a:gd name="f14" fmla="val 5"/>
                    <a:gd name="f15" fmla="val 18"/>
                    <a:gd name="f16" fmla="val 257"/>
                    <a:gd name="f17" fmla="val 189"/>
                    <a:gd name="f18" fmla="val 474"/>
                    <a:gd name="f19" fmla="val 432"/>
                    <a:gd name="f20" fmla="val 545"/>
                    <a:gd name="f21" fmla="val 746"/>
                    <a:gd name="f22" fmla="val 637"/>
                    <a:gd name="f23" fmla="val 1078"/>
                    <a:gd name="f24" fmla="val 457"/>
                    <a:gd name="f25" fmla="val 1170"/>
                    <a:gd name="f26" fmla="val 142"/>
                    <a:gd name="f27" fmla="val 1184"/>
                    <a:gd name="f28" fmla="val 96"/>
                    <a:gd name="f29" fmla="val 1192"/>
                    <a:gd name="f30" fmla="val 48"/>
                    <a:gd name="f31" fmla="val 1194"/>
                    <a:gd name="f32" fmla="val 1"/>
                    <a:gd name="f33" fmla="val 1197"/>
                    <a:gd name="f34" fmla="val 49"/>
                    <a:gd name="f35" fmla="val 1189"/>
                    <a:gd name="f36" fmla="val 97"/>
                    <a:gd name="f37" fmla="val 1175"/>
                    <a:gd name="f38" fmla="val 143"/>
                    <a:gd name="f39" fmla="val 1082"/>
                    <a:gd name="f40" fmla="val 461"/>
                    <a:gd name="f41" fmla="val 748"/>
                    <a:gd name="f42" fmla="+- 0 0 -90"/>
                    <a:gd name="f43" fmla="*/ f3 1 1199"/>
                    <a:gd name="f44" fmla="*/ f4 1 643"/>
                    <a:gd name="f45" fmla="val f5"/>
                    <a:gd name="f46" fmla="val f6"/>
                    <a:gd name="f47" fmla="val f7"/>
                    <a:gd name="f48" fmla="*/ f42 f0 1"/>
                    <a:gd name="f49" fmla="+- f47 0 f45"/>
                    <a:gd name="f50" fmla="+- f46 0 f45"/>
                    <a:gd name="f51" fmla="*/ f48 1 f2"/>
                    <a:gd name="f52" fmla="*/ f50 1 1199"/>
                    <a:gd name="f53" fmla="*/ f49 1 643"/>
                    <a:gd name="f54" fmla="*/ 430 f50 1"/>
                    <a:gd name="f55" fmla="*/ 550 f49 1"/>
                    <a:gd name="f56" fmla="*/ 0 f50 1"/>
                    <a:gd name="f57" fmla="*/ 5 f49 1"/>
                    <a:gd name="f58" fmla="*/ 5 f50 1"/>
                    <a:gd name="f59" fmla="*/ 432 f50 1"/>
                    <a:gd name="f60" fmla="*/ 545 f49 1"/>
                    <a:gd name="f61" fmla="*/ 1170 f50 1"/>
                    <a:gd name="f62" fmla="*/ 142 f49 1"/>
                    <a:gd name="f63" fmla="*/ 1194 f50 1"/>
                    <a:gd name="f64" fmla="*/ 0 f49 1"/>
                    <a:gd name="f65" fmla="*/ 1199 f50 1"/>
                    <a:gd name="f66" fmla="*/ 1 f49 1"/>
                    <a:gd name="f67" fmla="*/ 1175 f50 1"/>
                    <a:gd name="f68" fmla="*/ 143 f49 1"/>
                    <a:gd name="f69" fmla="+- f51 0 f1"/>
                    <a:gd name="f70" fmla="*/ f54 1 1199"/>
                    <a:gd name="f71" fmla="*/ f55 1 643"/>
                    <a:gd name="f72" fmla="*/ f56 1 1199"/>
                    <a:gd name="f73" fmla="*/ f57 1 643"/>
                    <a:gd name="f74" fmla="*/ f58 1 1199"/>
                    <a:gd name="f75" fmla="*/ f59 1 1199"/>
                    <a:gd name="f76" fmla="*/ f60 1 643"/>
                    <a:gd name="f77" fmla="*/ f61 1 1199"/>
                    <a:gd name="f78" fmla="*/ f62 1 643"/>
                    <a:gd name="f79" fmla="*/ f63 1 1199"/>
                    <a:gd name="f80" fmla="*/ f64 1 643"/>
                    <a:gd name="f81" fmla="*/ f65 1 1199"/>
                    <a:gd name="f82" fmla="*/ f66 1 643"/>
                    <a:gd name="f83" fmla="*/ f67 1 1199"/>
                    <a:gd name="f84" fmla="*/ f68 1 643"/>
                    <a:gd name="f85" fmla="*/ 0 1 f52"/>
                    <a:gd name="f86" fmla="*/ f46 1 f52"/>
                    <a:gd name="f87" fmla="*/ 0 1 f53"/>
                    <a:gd name="f88" fmla="*/ f47 1 f53"/>
                    <a:gd name="f89" fmla="*/ f70 1 f52"/>
                    <a:gd name="f90" fmla="*/ f71 1 f53"/>
                    <a:gd name="f91" fmla="*/ f72 1 f52"/>
                    <a:gd name="f92" fmla="*/ f73 1 f53"/>
                    <a:gd name="f93" fmla="*/ f74 1 f52"/>
                    <a:gd name="f94" fmla="*/ f75 1 f52"/>
                    <a:gd name="f95" fmla="*/ f76 1 f53"/>
                    <a:gd name="f96" fmla="*/ f77 1 f52"/>
                    <a:gd name="f97" fmla="*/ f78 1 f53"/>
                    <a:gd name="f98" fmla="*/ f79 1 f52"/>
                    <a:gd name="f99" fmla="*/ f80 1 f53"/>
                    <a:gd name="f100" fmla="*/ f81 1 f52"/>
                    <a:gd name="f101" fmla="*/ f82 1 f53"/>
                    <a:gd name="f102" fmla="*/ f83 1 f52"/>
                    <a:gd name="f103" fmla="*/ f84 1 f53"/>
                    <a:gd name="f104" fmla="*/ f85 f43 1"/>
                    <a:gd name="f105" fmla="*/ f86 f43 1"/>
                    <a:gd name="f106" fmla="*/ f88 f44 1"/>
                    <a:gd name="f107" fmla="*/ f87 f44 1"/>
                    <a:gd name="f108" fmla="*/ f89 f43 1"/>
                    <a:gd name="f109" fmla="*/ f90 f44 1"/>
                    <a:gd name="f110" fmla="*/ f91 f43 1"/>
                    <a:gd name="f111" fmla="*/ f92 f44 1"/>
                    <a:gd name="f112" fmla="*/ f93 f43 1"/>
                    <a:gd name="f113" fmla="*/ f94 f43 1"/>
                    <a:gd name="f114" fmla="*/ f95 f44 1"/>
                    <a:gd name="f115" fmla="*/ f96 f43 1"/>
                    <a:gd name="f116" fmla="*/ f97 f44 1"/>
                    <a:gd name="f117" fmla="*/ f98 f43 1"/>
                    <a:gd name="f118" fmla="*/ f99 f44 1"/>
                    <a:gd name="f119" fmla="*/ f100 f43 1"/>
                    <a:gd name="f120" fmla="*/ f101 f44 1"/>
                    <a:gd name="f121" fmla="*/ f102 f43 1"/>
                    <a:gd name="f122" fmla="*/ f103 f44 1"/>
                  </a:gdLst>
                  <a:ahLst/>
                  <a:cxnLst>
                    <a:cxn ang="3cd4">
                      <a:pos x="hc" y="t"/>
                    </a:cxn>
                    <a:cxn ang="0">
                      <a:pos x="r" y="vc"/>
                    </a:cxn>
                    <a:cxn ang="cd4">
                      <a:pos x="hc" y="b"/>
                    </a:cxn>
                    <a:cxn ang="cd2">
                      <a:pos x="l" y="vc"/>
                    </a:cxn>
                    <a:cxn ang="f69">
                      <a:pos x="f108" y="f109"/>
                    </a:cxn>
                    <a:cxn ang="f69">
                      <a:pos x="f110" y="f111"/>
                    </a:cxn>
                    <a:cxn ang="f69">
                      <a:pos x="f112" y="f111"/>
                    </a:cxn>
                    <a:cxn ang="f69">
                      <a:pos x="f113" y="f114"/>
                    </a:cxn>
                    <a:cxn ang="f69">
                      <a:pos x="f115" y="f116"/>
                    </a:cxn>
                    <a:cxn ang="f69">
                      <a:pos x="f117" y="f118"/>
                    </a:cxn>
                    <a:cxn ang="f69">
                      <a:pos x="f119" y="f120"/>
                    </a:cxn>
                    <a:cxn ang="f69">
                      <a:pos x="f121" y="f122"/>
                    </a:cxn>
                    <a:cxn ang="f69">
                      <a:pos x="f108" y="f109"/>
                    </a:cxn>
                  </a:cxnLst>
                  <a:rect l="f104" t="f107" r="f105" b="f106"/>
                  <a:pathLst>
                    <a:path w="1199" h="643">
                      <a:moveTo>
                        <a:pt x="f8" y="f9"/>
                      </a:moveTo>
                      <a:cubicBezTo>
                        <a:pt x="f10" y="f11"/>
                        <a:pt x="f12" y="f13"/>
                        <a:pt x="f5" y="f14"/>
                      </a:cubicBezTo>
                      <a:cubicBezTo>
                        <a:pt x="f14" y="f14"/>
                        <a:pt x="f14" y="f14"/>
                        <a:pt x="f14" y="f14"/>
                      </a:cubicBezTo>
                      <a:cubicBezTo>
                        <a:pt x="f15" y="f16"/>
                        <a:pt x="f17" y="f18"/>
                        <a:pt x="f19" y="f20"/>
                      </a:cubicBezTo>
                      <a:cubicBezTo>
                        <a:pt x="f21" y="f22"/>
                        <a:pt x="f23" y="f24"/>
                        <a:pt x="f25" y="f26"/>
                      </a:cubicBezTo>
                      <a:cubicBezTo>
                        <a:pt x="f27" y="f28"/>
                        <a:pt x="f29" y="f30"/>
                        <a:pt x="f31" y="f5"/>
                      </a:cubicBezTo>
                      <a:cubicBezTo>
                        <a:pt x="f6" y="f32"/>
                        <a:pt x="f6" y="f32"/>
                        <a:pt x="f6" y="f32"/>
                      </a:cubicBezTo>
                      <a:cubicBezTo>
                        <a:pt x="f33" y="f34"/>
                        <a:pt x="f35" y="f36"/>
                        <a:pt x="f37" y="f38"/>
                      </a:cubicBezTo>
                      <a:cubicBezTo>
                        <a:pt x="f39" y="f40"/>
                        <a:pt x="f41" y="f7"/>
                        <a:pt x="f8" y="f9"/>
                      </a:cubicBezTo>
                      <a:close/>
                    </a:path>
                  </a:pathLst>
                </a:custGeom>
                <a:solidFill>
                  <a:srgbClr val="939598"/>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52" name="Freeform 105">
                  <a:extLst>
                    <a:ext uri="{FF2B5EF4-FFF2-40B4-BE49-F238E27FC236}">
                      <a16:creationId xmlns:a16="http://schemas.microsoft.com/office/drawing/2014/main" id="{24D78D3E-5E02-4AD7-864E-9E3A59FDD8E8}"/>
                    </a:ext>
                  </a:extLst>
                </p:cNvPr>
                <p:cNvSpPr/>
                <p:nvPr/>
              </p:nvSpPr>
              <p:spPr>
                <a:xfrm>
                  <a:off x="10483998" y="2982160"/>
                  <a:ext cx="133337" cy="133337"/>
                </a:xfrm>
                <a:custGeom>
                  <a:avLst/>
                  <a:gdLst>
                    <a:gd name="f0" fmla="val 10800000"/>
                    <a:gd name="f1" fmla="val 5400000"/>
                    <a:gd name="f2" fmla="val 180"/>
                    <a:gd name="f3" fmla="val w"/>
                    <a:gd name="f4" fmla="val h"/>
                    <a:gd name="f5" fmla="val 0"/>
                    <a:gd name="f6" fmla="val 62"/>
                    <a:gd name="f7" fmla="val 1"/>
                    <a:gd name="f8" fmla="val 30"/>
                    <a:gd name="f9" fmla="val 13"/>
                    <a:gd name="f10" fmla="val 15"/>
                    <a:gd name="f11" fmla="val 32"/>
                    <a:gd name="f12" fmla="val 49"/>
                    <a:gd name="f13" fmla="val 61"/>
                    <a:gd name="f14" fmla="val 47"/>
                    <a:gd name="f15" fmla="+- 0 0 -90"/>
                    <a:gd name="f16" fmla="*/ f3 1 62"/>
                    <a:gd name="f17" fmla="*/ f4 1 62"/>
                    <a:gd name="f18" fmla="val f5"/>
                    <a:gd name="f19" fmla="val f6"/>
                    <a:gd name="f20" fmla="*/ f15 f0 1"/>
                    <a:gd name="f21" fmla="+- f19 0 f18"/>
                    <a:gd name="f22" fmla="*/ f20 1 f2"/>
                    <a:gd name="f23" fmla="*/ f21 1 62"/>
                    <a:gd name="f24" fmla="*/ 1 f21 1"/>
                    <a:gd name="f25" fmla="*/ 30 f21 1"/>
                    <a:gd name="f26" fmla="*/ 32 f21 1"/>
                    <a:gd name="f27" fmla="*/ 61 f21 1"/>
                    <a:gd name="f28" fmla="+- f22 0 f1"/>
                    <a:gd name="f29" fmla="*/ f24 1 62"/>
                    <a:gd name="f30" fmla="*/ f25 1 62"/>
                    <a:gd name="f31" fmla="*/ f26 1 62"/>
                    <a:gd name="f32" fmla="*/ f27 1 62"/>
                    <a:gd name="f33" fmla="*/ 0 1 f23"/>
                    <a:gd name="f34" fmla="*/ f19 1 f23"/>
                    <a:gd name="f35" fmla="*/ f29 1 f23"/>
                    <a:gd name="f36" fmla="*/ f30 1 f23"/>
                    <a:gd name="f37" fmla="*/ f31 1 f23"/>
                    <a:gd name="f38" fmla="*/ f32 1 f23"/>
                    <a:gd name="f39" fmla="*/ f33 f16 1"/>
                    <a:gd name="f40" fmla="*/ f34 f16 1"/>
                    <a:gd name="f41" fmla="*/ f34 f17 1"/>
                    <a:gd name="f42" fmla="*/ f33 f17 1"/>
                    <a:gd name="f43" fmla="*/ f35 f16 1"/>
                    <a:gd name="f44" fmla="*/ f36 f17 1"/>
                    <a:gd name="f45" fmla="*/ f37 f16 1"/>
                    <a:gd name="f46" fmla="*/ f35 f17 1"/>
                    <a:gd name="f47" fmla="*/ f38 f16 1"/>
                    <a:gd name="f48" fmla="*/ f37 f17 1"/>
                    <a:gd name="f49" fmla="*/ f36 f16 1"/>
                    <a:gd name="f50" fmla="*/ f38 f17 1"/>
                  </a:gdLst>
                  <a:ahLst/>
                  <a:cxnLst>
                    <a:cxn ang="3cd4">
                      <a:pos x="hc" y="t"/>
                    </a:cxn>
                    <a:cxn ang="0">
                      <a:pos x="r" y="vc"/>
                    </a:cxn>
                    <a:cxn ang="cd4">
                      <a:pos x="hc" y="b"/>
                    </a:cxn>
                    <a:cxn ang="cd2">
                      <a:pos x="l" y="vc"/>
                    </a:cxn>
                    <a:cxn ang="f28">
                      <a:pos x="f43" y="f44"/>
                    </a:cxn>
                    <a:cxn ang="f28">
                      <a:pos x="f45" y="f46"/>
                    </a:cxn>
                    <a:cxn ang="f28">
                      <a:pos x="f47" y="f48"/>
                    </a:cxn>
                    <a:cxn ang="f28">
                      <a:pos x="f49" y="f50"/>
                    </a:cxn>
                    <a:cxn ang="f28">
                      <a:pos x="f43" y="f44"/>
                    </a:cxn>
                  </a:cxnLst>
                  <a:rect l="f39" t="f42" r="f40" b="f41"/>
                  <a:pathLst>
                    <a:path w="62" h="62">
                      <a:moveTo>
                        <a:pt x="f7" y="f8"/>
                      </a:moveTo>
                      <a:cubicBezTo>
                        <a:pt x="f7" y="f9"/>
                        <a:pt x="f10" y="f5"/>
                        <a:pt x="f11" y="f7"/>
                      </a:cubicBezTo>
                      <a:cubicBezTo>
                        <a:pt x="f12" y="f7"/>
                        <a:pt x="f6" y="f10"/>
                        <a:pt x="f13" y="f11"/>
                      </a:cubicBezTo>
                      <a:cubicBezTo>
                        <a:pt x="f13" y="f12"/>
                        <a:pt x="f14" y="f6"/>
                        <a:pt x="f8" y="f13"/>
                      </a:cubicBezTo>
                      <a:cubicBezTo>
                        <a:pt x="f9" y="f13"/>
                        <a:pt x="f5" y="f14"/>
                        <a:pt x="f7" y="f8"/>
                      </a:cubicBezTo>
                      <a:close/>
                    </a:path>
                  </a:pathLst>
                </a:custGeom>
                <a:solidFill>
                  <a:srgbClr val="939598"/>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sp>
              <p:nvSpPr>
                <p:cNvPr id="53" name="Freeform 106">
                  <a:extLst>
                    <a:ext uri="{FF2B5EF4-FFF2-40B4-BE49-F238E27FC236}">
                      <a16:creationId xmlns:a16="http://schemas.microsoft.com/office/drawing/2014/main" id="{76EEF782-9F9D-47F8-8FD1-6584F32B1FD8}"/>
                    </a:ext>
                  </a:extLst>
                </p:cNvPr>
                <p:cNvSpPr/>
                <p:nvPr/>
              </p:nvSpPr>
              <p:spPr>
                <a:xfrm>
                  <a:off x="7920715" y="2990325"/>
                  <a:ext cx="133337" cy="133337"/>
                </a:xfrm>
                <a:custGeom>
                  <a:avLst/>
                  <a:gdLst>
                    <a:gd name="f0" fmla="val 10800000"/>
                    <a:gd name="f1" fmla="val 5400000"/>
                    <a:gd name="f2" fmla="val 180"/>
                    <a:gd name="f3" fmla="val w"/>
                    <a:gd name="f4" fmla="val h"/>
                    <a:gd name="f5" fmla="val 0"/>
                    <a:gd name="f6" fmla="val 62"/>
                    <a:gd name="f7" fmla="val 61"/>
                    <a:gd name="f8" fmla="val 30"/>
                    <a:gd name="f9" fmla="val 60"/>
                    <a:gd name="f10" fmla="val 13"/>
                    <a:gd name="f11" fmla="val 46"/>
                    <a:gd name="f12" fmla="val 29"/>
                    <a:gd name="f13" fmla="val 1"/>
                    <a:gd name="f14" fmla="val 2"/>
                    <a:gd name="f15" fmla="val 16"/>
                    <a:gd name="f16" fmla="val 33"/>
                    <a:gd name="f17" fmla="val 49"/>
                    <a:gd name="f18" fmla="val 15"/>
                    <a:gd name="f19" fmla="val 32"/>
                    <a:gd name="f20" fmla="val 47"/>
                    <a:gd name="f21" fmla="+- 0 0 -90"/>
                    <a:gd name="f22" fmla="*/ f3 1 62"/>
                    <a:gd name="f23" fmla="*/ f4 1 62"/>
                    <a:gd name="f24" fmla="val f5"/>
                    <a:gd name="f25" fmla="val f6"/>
                    <a:gd name="f26" fmla="*/ f21 f0 1"/>
                    <a:gd name="f27" fmla="+- f25 0 f24"/>
                    <a:gd name="f28" fmla="*/ f26 1 f2"/>
                    <a:gd name="f29" fmla="*/ f27 1 62"/>
                    <a:gd name="f30" fmla="*/ 61 f27 1"/>
                    <a:gd name="f31" fmla="*/ 30 f27 1"/>
                    <a:gd name="f32" fmla="*/ 29 f27 1"/>
                    <a:gd name="f33" fmla="*/ 1 f27 1"/>
                    <a:gd name="f34" fmla="*/ 33 f27 1"/>
                    <a:gd name="f35" fmla="*/ 32 f27 1"/>
                    <a:gd name="f36" fmla="*/ 62 f27 1"/>
                    <a:gd name="f37" fmla="+- f28 0 f1"/>
                    <a:gd name="f38" fmla="*/ f30 1 62"/>
                    <a:gd name="f39" fmla="*/ f31 1 62"/>
                    <a:gd name="f40" fmla="*/ f32 1 62"/>
                    <a:gd name="f41" fmla="*/ f33 1 62"/>
                    <a:gd name="f42" fmla="*/ f34 1 62"/>
                    <a:gd name="f43" fmla="*/ f35 1 62"/>
                    <a:gd name="f44" fmla="*/ f36 1 62"/>
                    <a:gd name="f45" fmla="*/ 0 1 f29"/>
                    <a:gd name="f46" fmla="*/ f25 1 f29"/>
                    <a:gd name="f47" fmla="*/ f38 1 f29"/>
                    <a:gd name="f48" fmla="*/ f39 1 f29"/>
                    <a:gd name="f49" fmla="*/ f40 1 f29"/>
                    <a:gd name="f50" fmla="*/ f41 1 f29"/>
                    <a:gd name="f51" fmla="*/ f42 1 f29"/>
                    <a:gd name="f52" fmla="*/ f43 1 f29"/>
                    <a:gd name="f53" fmla="*/ f44 1 f29"/>
                    <a:gd name="f54" fmla="*/ f45 f22 1"/>
                    <a:gd name="f55" fmla="*/ f46 f22 1"/>
                    <a:gd name="f56" fmla="*/ f46 f23 1"/>
                    <a:gd name="f57" fmla="*/ f45 f23 1"/>
                    <a:gd name="f58" fmla="*/ f47 f22 1"/>
                    <a:gd name="f59" fmla="*/ f48 f23 1"/>
                    <a:gd name="f60" fmla="*/ f49 f22 1"/>
                    <a:gd name="f61" fmla="*/ f50 f23 1"/>
                    <a:gd name="f62" fmla="*/ f50 f22 1"/>
                    <a:gd name="f63" fmla="*/ f51 f23 1"/>
                    <a:gd name="f64" fmla="*/ f52 f22 1"/>
                    <a:gd name="f65" fmla="*/ f53 f23 1"/>
                  </a:gdLst>
                  <a:ahLst/>
                  <a:cxnLst>
                    <a:cxn ang="3cd4">
                      <a:pos x="hc" y="t"/>
                    </a:cxn>
                    <a:cxn ang="0">
                      <a:pos x="r" y="vc"/>
                    </a:cxn>
                    <a:cxn ang="cd4">
                      <a:pos x="hc" y="b"/>
                    </a:cxn>
                    <a:cxn ang="cd2">
                      <a:pos x="l" y="vc"/>
                    </a:cxn>
                    <a:cxn ang="f37">
                      <a:pos x="f58" y="f59"/>
                    </a:cxn>
                    <a:cxn ang="f37">
                      <a:pos x="f60" y="f61"/>
                    </a:cxn>
                    <a:cxn ang="f37">
                      <a:pos x="f62" y="f63"/>
                    </a:cxn>
                    <a:cxn ang="f37">
                      <a:pos x="f64" y="f65"/>
                    </a:cxn>
                    <a:cxn ang="f37">
                      <a:pos x="f58" y="f59"/>
                    </a:cxn>
                  </a:cxnLst>
                  <a:rect l="f54" t="f57" r="f55" b="f56"/>
                  <a:pathLst>
                    <a:path w="62" h="62">
                      <a:moveTo>
                        <a:pt x="f7" y="f8"/>
                      </a:moveTo>
                      <a:cubicBezTo>
                        <a:pt x="f9" y="f10"/>
                        <a:pt x="f11" y="f5"/>
                        <a:pt x="f12" y="f13"/>
                      </a:cubicBezTo>
                      <a:cubicBezTo>
                        <a:pt x="f10" y="f14"/>
                        <a:pt x="f5" y="f15"/>
                        <a:pt x="f13" y="f16"/>
                      </a:cubicBezTo>
                      <a:cubicBezTo>
                        <a:pt x="f13" y="f17"/>
                        <a:pt x="f18" y="f6"/>
                        <a:pt x="f19" y="f6"/>
                      </a:cubicBezTo>
                      <a:cubicBezTo>
                        <a:pt x="f17" y="f7"/>
                        <a:pt x="f6" y="f20"/>
                        <a:pt x="f7" y="f8"/>
                      </a:cubicBezTo>
                      <a:close/>
                    </a:path>
                  </a:pathLst>
                </a:custGeom>
                <a:solidFill>
                  <a:srgbClr val="939598"/>
                </a:solidFill>
                <a:ln cap="flat">
                  <a:noFill/>
                  <a:prstDash val="solid"/>
                </a:ln>
              </p:spPr>
              <p:txBody>
                <a:bodyPr vert="horz" wrap="square" lIns="61237" tIns="30614" rIns="61237" bIns="30614"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607" b="0" i="0" u="none" strike="noStrike" kern="1200" cap="none" spc="0" baseline="0">
                    <a:solidFill>
                      <a:srgbClr val="000000"/>
                    </a:solidFill>
                    <a:uFillTx/>
                    <a:latin typeface="Calibri"/>
                  </a:endParaRPr>
                </a:p>
              </p:txBody>
            </p:sp>
          </p:grpSp>
          <p:sp>
            <p:nvSpPr>
              <p:cNvPr id="84" name="Rectangle 143">
                <a:extLst>
                  <a:ext uri="{FF2B5EF4-FFF2-40B4-BE49-F238E27FC236}">
                    <a16:creationId xmlns:a16="http://schemas.microsoft.com/office/drawing/2014/main" id="{D32F944A-4A19-4270-98E7-2A0E5ED7D028}"/>
                  </a:ext>
                </a:extLst>
              </p:cNvPr>
              <p:cNvSpPr/>
              <p:nvPr/>
            </p:nvSpPr>
            <p:spPr>
              <a:xfrm>
                <a:off x="7827835" y="4835648"/>
                <a:ext cx="2831082" cy="1154162"/>
              </a:xfrm>
              <a:prstGeom prst="rect">
                <a:avLst/>
              </a:prstGeom>
              <a:noFill/>
              <a:ln cap="flat">
                <a:noFill/>
                <a:prstDash val="solid"/>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805"/>
                  </a:spcAft>
                  <a:buNone/>
                  <a:tabLst/>
                  <a:defRPr sz="1800" b="0" i="0" u="none" strike="noStrike" kern="0" cap="none" spc="0" baseline="0">
                    <a:solidFill>
                      <a:srgbClr val="000000"/>
                    </a:solidFill>
                    <a:uFillTx/>
                  </a:defRPr>
                </a:pPr>
                <a:r>
                  <a:rPr lang="en-US" sz="1875" b="0" i="0" u="none" strike="noStrike" kern="1200" cap="none" spc="0" baseline="0" dirty="0">
                    <a:solidFill>
                      <a:srgbClr val="000000"/>
                    </a:solidFill>
                    <a:uFillTx/>
                    <a:latin typeface="Arial" panose="020B0604020202020204" pitchFamily="34" charset="0"/>
                    <a:ea typeface="Verdana" pitchFamily="34"/>
                    <a:cs typeface="Arial" panose="020B0604020202020204" pitchFamily="34" charset="0"/>
                  </a:rPr>
                  <a:t>Create actionable strategies around lineup optimization, pinch hitters, relief pitchers &amp; more</a:t>
                </a:r>
              </a:p>
            </p:txBody>
          </p:sp>
          <p:pic>
            <p:nvPicPr>
              <p:cNvPr id="16" name="Picture 15">
                <a:extLst>
                  <a:ext uri="{FF2B5EF4-FFF2-40B4-BE49-F238E27FC236}">
                    <a16:creationId xmlns:a16="http://schemas.microsoft.com/office/drawing/2014/main" id="{E4728E39-2C08-43B4-B5D0-9A4BBDA709E2}"/>
                  </a:ext>
                </a:extLst>
              </p:cNvPr>
              <p:cNvPicPr>
                <a:picLocks noChangeAspect="1"/>
              </p:cNvPicPr>
              <p:nvPr/>
            </p:nvPicPr>
            <p:blipFill rotWithShape="1">
              <a:blip r:embed="rId6">
                <a:clrChange>
                  <a:clrFrom>
                    <a:srgbClr val="F8FAFB"/>
                  </a:clrFrom>
                  <a:clrTo>
                    <a:srgbClr val="F8FAFB">
                      <a:alpha val="0"/>
                    </a:srgbClr>
                  </a:clrTo>
                </a:clrChange>
              </a:blip>
              <a:srcRect l="26250" t="28620" r="58395" b="41583"/>
              <a:stretch/>
            </p:blipFill>
            <p:spPr>
              <a:xfrm>
                <a:off x="8633935" y="2597500"/>
                <a:ext cx="1229512" cy="1342044"/>
              </a:xfrm>
              <a:prstGeom prst="rect">
                <a:avLst/>
              </a:prstGeom>
            </p:spPr>
          </p:pic>
        </p:grpSp>
      </p:grpSp>
    </p:spTree>
    <p:extLst>
      <p:ext uri="{BB962C8B-B14F-4D97-AF65-F5344CB8AC3E}">
        <p14:creationId xmlns:p14="http://schemas.microsoft.com/office/powerpoint/2010/main" val="399734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Using </a:t>
            </a:r>
            <a:r>
              <a:rPr lang="en-US" sz="3200" dirty="0">
                <a:solidFill>
                  <a:srgbClr val="F05F22"/>
                </a:solidFill>
                <a:latin typeface="Arial" panose="020B0604020202020204" pitchFamily="34" charset="0"/>
                <a:cs typeface="Arial" panose="020B0604020202020204" pitchFamily="34" charset="0"/>
              </a:rPr>
              <a:t>Markov Chains </a:t>
            </a:r>
            <a:r>
              <a:rPr lang="en-US" sz="3200" dirty="0">
                <a:latin typeface="Arial" panose="020B0604020202020204" pitchFamily="34" charset="0"/>
                <a:cs typeface="Arial" panose="020B0604020202020204" pitchFamily="34" charset="0"/>
              </a:rPr>
              <a:t>to</a:t>
            </a:r>
            <a:r>
              <a:rPr lang="en-US" sz="3200" dirty="0">
                <a:solidFill>
                  <a:srgbClr val="000000"/>
                </a:solidFill>
                <a:latin typeface="Arial" pitchFamily="34"/>
                <a:cs typeface="Arial" pitchFamily="34"/>
              </a:rPr>
              <a:t> Model Baseball</a:t>
            </a:r>
            <a:endParaRPr lang="en-US" sz="3200" dirty="0">
              <a:solidFill>
                <a:srgbClr val="F05F22"/>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746EEEF-0A32-45D7-8460-49F92709B439}"/>
              </a:ext>
            </a:extLst>
          </p:cNvPr>
          <p:cNvSpPr/>
          <p:nvPr/>
        </p:nvSpPr>
        <p:spPr>
          <a:xfrm>
            <a:off x="5727475" y="1702886"/>
            <a:ext cx="2799008" cy="1467068"/>
          </a:xfrm>
          <a:prstGeom prst="rect">
            <a:avLst/>
          </a:prstGeom>
        </p:spPr>
        <p:txBody>
          <a:bodyPr wrap="square">
            <a:spAutoFit/>
          </a:bodyPr>
          <a:lstStyle/>
          <a:p>
            <a:pPr>
              <a:spcBef>
                <a:spcPts val="200"/>
              </a:spcBef>
              <a:buClr>
                <a:srgbClr val="F05F22"/>
              </a:buClr>
              <a:defRPr/>
            </a:pPr>
            <a:r>
              <a:rPr lang="en-US" b="1" dirty="0">
                <a:solidFill>
                  <a:prstClr val="black"/>
                </a:solidFill>
                <a:latin typeface="Arial" panose="020B0604020202020204" pitchFamily="34" charset="0"/>
                <a:cs typeface="Arial" panose="020B0604020202020204" pitchFamily="34" charset="0"/>
              </a:rPr>
              <a:t>Main idea</a:t>
            </a:r>
          </a:p>
          <a:p>
            <a:pPr marL="231775" indent="-231775">
              <a:spcBef>
                <a:spcPts val="400"/>
              </a:spcBef>
              <a:spcAft>
                <a:spcPts val="200"/>
              </a:spcAft>
              <a:buClr>
                <a:srgbClr val="F05F22"/>
              </a:buClr>
              <a:buSzPct val="140000"/>
              <a:buFont typeface="Arial" panose="020B0604020202020204" pitchFamily="34" charset="0"/>
              <a:buChar char="•"/>
              <a:defRPr/>
            </a:pPr>
            <a:r>
              <a:rPr lang="en-US" sz="1700" dirty="0">
                <a:solidFill>
                  <a:prstClr val="black"/>
                </a:solidFill>
                <a:latin typeface="Arial" panose="020B0604020202020204" pitchFamily="34" charset="0"/>
                <a:cs typeface="Arial" panose="020B0604020202020204" pitchFamily="34" charset="0"/>
              </a:rPr>
              <a:t>Use PA predictions to generate transition probabilities between states</a:t>
            </a:r>
          </a:p>
        </p:txBody>
      </p:sp>
      <p:pic>
        <p:nvPicPr>
          <p:cNvPr id="112" name="Picture 111">
            <a:extLst>
              <a:ext uri="{FF2B5EF4-FFF2-40B4-BE49-F238E27FC236}">
                <a16:creationId xmlns:a16="http://schemas.microsoft.com/office/drawing/2014/main" id="{B758E52A-D250-8A40-8731-39D2B266F85C}"/>
              </a:ext>
            </a:extLst>
          </p:cNvPr>
          <p:cNvPicPr>
            <a:picLocks noChangeAspect="1"/>
          </p:cNvPicPr>
          <p:nvPr/>
        </p:nvPicPr>
        <p:blipFill>
          <a:blip r:embed="rId3"/>
          <a:stretch>
            <a:fillRect/>
          </a:stretch>
        </p:blipFill>
        <p:spPr>
          <a:xfrm>
            <a:off x="711200" y="1036400"/>
            <a:ext cx="5118809" cy="4374064"/>
          </a:xfrm>
          <a:prstGeom prst="rect">
            <a:avLst/>
          </a:prstGeom>
        </p:spPr>
      </p:pic>
      <p:sp>
        <p:nvSpPr>
          <p:cNvPr id="9" name="Oval 8">
            <a:extLst>
              <a:ext uri="{FF2B5EF4-FFF2-40B4-BE49-F238E27FC236}">
                <a16:creationId xmlns:a16="http://schemas.microsoft.com/office/drawing/2014/main" id="{5A764449-272A-473C-ACAA-8831CF0BE601}"/>
              </a:ext>
            </a:extLst>
          </p:cNvPr>
          <p:cNvSpPr/>
          <p:nvPr/>
        </p:nvSpPr>
        <p:spPr>
          <a:xfrm>
            <a:off x="1498940" y="1916406"/>
            <a:ext cx="286045" cy="283545"/>
          </a:xfrm>
          <a:prstGeom prst="ellipse">
            <a:avLst/>
          </a:prstGeom>
          <a:solidFill>
            <a:srgbClr val="F05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7" name="Rectangle 6">
            <a:extLst>
              <a:ext uri="{FF2B5EF4-FFF2-40B4-BE49-F238E27FC236}">
                <a16:creationId xmlns:a16="http://schemas.microsoft.com/office/drawing/2014/main" id="{F1EFCC11-1FD4-4245-B895-94E5D910DF52}"/>
              </a:ext>
            </a:extLst>
          </p:cNvPr>
          <p:cNvSpPr/>
          <p:nvPr/>
        </p:nvSpPr>
        <p:spPr>
          <a:xfrm>
            <a:off x="2023947" y="5488597"/>
            <a:ext cx="8139600" cy="307777"/>
          </a:xfrm>
          <a:prstGeom prst="rect">
            <a:avLst/>
          </a:prstGeom>
        </p:spPr>
        <p:txBody>
          <a:bodyPr wrap="square">
            <a:spAutoFit/>
          </a:bodyPr>
          <a:lstStyle/>
          <a:p>
            <a:pPr>
              <a:spcBef>
                <a:spcPts val="400"/>
              </a:spcBef>
              <a:spcAft>
                <a:spcPts val="200"/>
              </a:spcAft>
              <a:buClr>
                <a:srgbClr val="F05F22"/>
              </a:buClr>
              <a:buSzPct val="140000"/>
              <a:defRPr/>
            </a:pPr>
            <a:r>
              <a:rPr lang="en-US" sz="1400" b="1" dirty="0">
                <a:solidFill>
                  <a:prstClr val="black"/>
                </a:solidFill>
                <a:latin typeface="Arial" panose="020B0604020202020204" pitchFamily="34" charset="0"/>
                <a:cs typeface="Arial" panose="020B0604020202020204" pitchFamily="34" charset="0"/>
              </a:rPr>
              <a:t>Example transition probability </a:t>
            </a:r>
            <a:r>
              <a:rPr lang="en-US" sz="1400" dirty="0">
                <a:solidFill>
                  <a:prstClr val="black"/>
                </a:solidFill>
                <a:latin typeface="Arial" panose="020B0604020202020204" pitchFamily="34" charset="0"/>
                <a:cs typeface="Arial" panose="020B0604020202020204" pitchFamily="34" charset="0"/>
              </a:rPr>
              <a:t>= Pr(1B) + Pr(BB) + Pr(IBB) + Pr(Error) + Pr(HBP) + Pr(CI)</a:t>
            </a:r>
          </a:p>
        </p:txBody>
      </p:sp>
      <p:sp>
        <p:nvSpPr>
          <p:cNvPr id="15" name="Oval 14">
            <a:extLst>
              <a:ext uri="{FF2B5EF4-FFF2-40B4-BE49-F238E27FC236}">
                <a16:creationId xmlns:a16="http://schemas.microsoft.com/office/drawing/2014/main" id="{300F4895-0B0A-40AD-B490-9CF2D43774E6}"/>
              </a:ext>
            </a:extLst>
          </p:cNvPr>
          <p:cNvSpPr/>
          <p:nvPr/>
        </p:nvSpPr>
        <p:spPr>
          <a:xfrm>
            <a:off x="1733565" y="5516102"/>
            <a:ext cx="286045" cy="283545"/>
          </a:xfrm>
          <a:prstGeom prst="ellipse">
            <a:avLst/>
          </a:prstGeom>
          <a:solidFill>
            <a:srgbClr val="F05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3" name="TextBox 2">
            <a:extLst>
              <a:ext uri="{FF2B5EF4-FFF2-40B4-BE49-F238E27FC236}">
                <a16:creationId xmlns:a16="http://schemas.microsoft.com/office/drawing/2014/main" id="{1A244251-D3C9-BA48-98F5-F9905ECDD872}"/>
              </a:ext>
            </a:extLst>
          </p:cNvPr>
          <p:cNvSpPr txBox="1"/>
          <p:nvPr/>
        </p:nvSpPr>
        <p:spPr>
          <a:xfrm>
            <a:off x="2981739" y="977512"/>
            <a:ext cx="2745736" cy="451108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69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Using </a:t>
            </a:r>
            <a:r>
              <a:rPr lang="en-US" sz="3200" dirty="0">
                <a:solidFill>
                  <a:srgbClr val="F05F22"/>
                </a:solidFill>
                <a:latin typeface="Arial" panose="020B0604020202020204" pitchFamily="34" charset="0"/>
                <a:cs typeface="Arial" panose="020B0604020202020204" pitchFamily="34" charset="0"/>
              </a:rPr>
              <a:t>Markov Chains </a:t>
            </a:r>
            <a:r>
              <a:rPr lang="en-US" sz="3200" dirty="0">
                <a:latin typeface="Arial" panose="020B0604020202020204" pitchFamily="34" charset="0"/>
                <a:cs typeface="Arial" panose="020B0604020202020204" pitchFamily="34" charset="0"/>
              </a:rPr>
              <a:t>to</a:t>
            </a:r>
            <a:r>
              <a:rPr lang="en-US" sz="3200" dirty="0">
                <a:solidFill>
                  <a:srgbClr val="000000"/>
                </a:solidFill>
                <a:latin typeface="Arial" pitchFamily="34"/>
                <a:cs typeface="Arial" pitchFamily="34"/>
              </a:rPr>
              <a:t> Model Baseball</a:t>
            </a:r>
            <a:endParaRPr lang="en-US" sz="3200" dirty="0">
              <a:solidFill>
                <a:srgbClr val="F05F22"/>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746EEEF-0A32-45D7-8460-49F92709B439}"/>
              </a:ext>
            </a:extLst>
          </p:cNvPr>
          <p:cNvSpPr/>
          <p:nvPr/>
        </p:nvSpPr>
        <p:spPr>
          <a:xfrm>
            <a:off x="5727475" y="1702886"/>
            <a:ext cx="2799008" cy="2929007"/>
          </a:xfrm>
          <a:prstGeom prst="rect">
            <a:avLst/>
          </a:prstGeom>
        </p:spPr>
        <p:txBody>
          <a:bodyPr wrap="square">
            <a:spAutoFit/>
          </a:bodyPr>
          <a:lstStyle/>
          <a:p>
            <a:pPr>
              <a:spcBef>
                <a:spcPts val="200"/>
              </a:spcBef>
              <a:buClr>
                <a:srgbClr val="F05F22"/>
              </a:buClr>
              <a:defRPr/>
            </a:pPr>
            <a:r>
              <a:rPr lang="en-US" b="1" dirty="0">
                <a:solidFill>
                  <a:prstClr val="black"/>
                </a:solidFill>
                <a:latin typeface="Arial" panose="020B0604020202020204" pitchFamily="34" charset="0"/>
                <a:cs typeface="Arial" panose="020B0604020202020204" pitchFamily="34" charset="0"/>
              </a:rPr>
              <a:t>Main idea</a:t>
            </a:r>
          </a:p>
          <a:p>
            <a:pPr marL="231775" indent="-231775">
              <a:spcBef>
                <a:spcPts val="400"/>
              </a:spcBef>
              <a:spcAft>
                <a:spcPts val="200"/>
              </a:spcAft>
              <a:buClr>
                <a:srgbClr val="F05F22"/>
              </a:buClr>
              <a:buSzPct val="140000"/>
              <a:buFont typeface="Arial" panose="020B0604020202020204" pitchFamily="34" charset="0"/>
              <a:buChar char="•"/>
              <a:defRPr/>
            </a:pPr>
            <a:r>
              <a:rPr lang="en-US" sz="1700" dirty="0">
                <a:solidFill>
                  <a:prstClr val="black"/>
                </a:solidFill>
                <a:latin typeface="Arial" panose="020B0604020202020204" pitchFamily="34" charset="0"/>
                <a:cs typeface="Arial" panose="020B0604020202020204" pitchFamily="34" charset="0"/>
              </a:rPr>
              <a:t>Use PA predictions to generate transition probabilities between states</a:t>
            </a:r>
          </a:p>
          <a:p>
            <a:pPr marL="231775" indent="-231775">
              <a:spcBef>
                <a:spcPts val="400"/>
              </a:spcBef>
              <a:spcAft>
                <a:spcPts val="200"/>
              </a:spcAft>
              <a:buClr>
                <a:srgbClr val="F05F22"/>
              </a:buClr>
              <a:buSzPct val="140000"/>
              <a:buFont typeface="Arial" panose="020B0604020202020204" pitchFamily="34" charset="0"/>
              <a:buChar char="•"/>
              <a:defRPr/>
            </a:pPr>
            <a:r>
              <a:rPr lang="en-US" sz="1700" dirty="0">
                <a:solidFill>
                  <a:prstClr val="black"/>
                </a:solidFill>
                <a:latin typeface="Arial" panose="020B0604020202020204" pitchFamily="34" charset="0"/>
                <a:cs typeface="Arial" panose="020B0604020202020204" pitchFamily="34" charset="0"/>
              </a:rPr>
              <a:t>Generate expected runs for the half inning</a:t>
            </a:r>
          </a:p>
          <a:p>
            <a:pPr marL="231775" indent="-231775">
              <a:spcBef>
                <a:spcPts val="400"/>
              </a:spcBef>
              <a:spcAft>
                <a:spcPts val="200"/>
              </a:spcAft>
              <a:buClr>
                <a:srgbClr val="F05F22"/>
              </a:buClr>
              <a:buSzPct val="140000"/>
              <a:buFont typeface="Arial" panose="020B0604020202020204" pitchFamily="34" charset="0"/>
              <a:buChar char="•"/>
              <a:defRPr/>
            </a:pPr>
            <a:r>
              <a:rPr lang="en-US" sz="1700" dirty="0">
                <a:solidFill>
                  <a:prstClr val="black"/>
                </a:solidFill>
                <a:latin typeface="Arial" panose="020B0604020202020204" pitchFamily="34" charset="0"/>
                <a:cs typeface="Arial" panose="020B0604020202020204" pitchFamily="34" charset="0"/>
              </a:rPr>
              <a:t>Can generate other probabilities such as # of hits expected</a:t>
            </a:r>
          </a:p>
        </p:txBody>
      </p:sp>
      <p:pic>
        <p:nvPicPr>
          <p:cNvPr id="112" name="Picture 111">
            <a:extLst>
              <a:ext uri="{FF2B5EF4-FFF2-40B4-BE49-F238E27FC236}">
                <a16:creationId xmlns:a16="http://schemas.microsoft.com/office/drawing/2014/main" id="{B758E52A-D250-8A40-8731-39D2B266F85C}"/>
              </a:ext>
            </a:extLst>
          </p:cNvPr>
          <p:cNvPicPr>
            <a:picLocks noChangeAspect="1"/>
          </p:cNvPicPr>
          <p:nvPr/>
        </p:nvPicPr>
        <p:blipFill>
          <a:blip r:embed="rId4"/>
          <a:stretch>
            <a:fillRect/>
          </a:stretch>
        </p:blipFill>
        <p:spPr>
          <a:xfrm>
            <a:off x="711200" y="1036400"/>
            <a:ext cx="5118809" cy="4374064"/>
          </a:xfrm>
          <a:prstGeom prst="rect">
            <a:avLst/>
          </a:prstGeom>
        </p:spPr>
      </p:pic>
      <p:sp>
        <p:nvSpPr>
          <p:cNvPr id="9" name="Oval 8">
            <a:extLst>
              <a:ext uri="{FF2B5EF4-FFF2-40B4-BE49-F238E27FC236}">
                <a16:creationId xmlns:a16="http://schemas.microsoft.com/office/drawing/2014/main" id="{5A764449-272A-473C-ACAA-8831CF0BE601}"/>
              </a:ext>
            </a:extLst>
          </p:cNvPr>
          <p:cNvSpPr/>
          <p:nvPr/>
        </p:nvSpPr>
        <p:spPr>
          <a:xfrm>
            <a:off x="1498940" y="1916406"/>
            <a:ext cx="286045" cy="283545"/>
          </a:xfrm>
          <a:prstGeom prst="ellipse">
            <a:avLst/>
          </a:prstGeom>
          <a:solidFill>
            <a:srgbClr val="F05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12" name="Rectangle 11">
            <a:extLst>
              <a:ext uri="{FF2B5EF4-FFF2-40B4-BE49-F238E27FC236}">
                <a16:creationId xmlns:a16="http://schemas.microsoft.com/office/drawing/2014/main" id="{2A424609-E928-474B-949B-0E009DBA3B96}"/>
              </a:ext>
            </a:extLst>
          </p:cNvPr>
          <p:cNvSpPr/>
          <p:nvPr/>
        </p:nvSpPr>
        <p:spPr>
          <a:xfrm flipH="1">
            <a:off x="8771935" y="1428750"/>
            <a:ext cx="2971834" cy="3768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6187">
              <a:spcBef>
                <a:spcPts val="200"/>
              </a:spcBef>
              <a:buClr>
                <a:srgbClr val="16323F"/>
              </a:buClr>
              <a:buSzPct val="100000"/>
              <a:defRPr sz="1800" b="0" i="0" u="none" strike="noStrike" kern="0" cap="none" spc="0" baseline="0">
                <a:solidFill>
                  <a:srgbClr val="000000"/>
                </a:solidFill>
                <a:uFillTx/>
              </a:defRPr>
            </a:pPr>
            <a:endParaRPr lang="en-US" spc="87" dirty="0">
              <a:solidFill>
                <a:schemeClr val="tx1"/>
              </a:solidFill>
              <a:latin typeface="Arial" pitchFamily="34"/>
            </a:endParaRPr>
          </a:p>
          <a:p>
            <a:pPr algn="ctr" defTabSz="306187">
              <a:spcBef>
                <a:spcPts val="200"/>
              </a:spcBef>
              <a:buClr>
                <a:srgbClr val="16323F"/>
              </a:buClr>
              <a:buSzPct val="100000"/>
              <a:defRPr sz="1800" b="0" i="0" u="none" strike="noStrike" kern="0" cap="none" spc="0" baseline="0">
                <a:solidFill>
                  <a:srgbClr val="000000"/>
                </a:solidFill>
                <a:uFillTx/>
              </a:defRPr>
            </a:pPr>
            <a:endParaRPr lang="en-US" spc="87" dirty="0">
              <a:solidFill>
                <a:schemeClr val="tx1"/>
              </a:solidFill>
              <a:latin typeface="Arial" pitchFamily="34"/>
            </a:endParaRPr>
          </a:p>
          <a:p>
            <a:pPr algn="ctr" defTabSz="306187">
              <a:spcBef>
                <a:spcPts val="200"/>
              </a:spcBef>
              <a:buClr>
                <a:srgbClr val="16323F"/>
              </a:buClr>
              <a:buSzPct val="100000"/>
              <a:defRPr sz="1800" b="0" i="0" u="none" strike="noStrike" kern="0" cap="none" spc="0" baseline="0">
                <a:solidFill>
                  <a:srgbClr val="000000"/>
                </a:solidFill>
                <a:uFillTx/>
              </a:defRPr>
            </a:pPr>
            <a:r>
              <a:rPr lang="en-US" sz="2000" b="1" spc="87" dirty="0">
                <a:solidFill>
                  <a:schemeClr val="tx1"/>
                </a:solidFill>
                <a:latin typeface="Arial" pitchFamily="34"/>
              </a:rPr>
              <a:t>Until now, transition probabilities were too simplistic, </a:t>
            </a:r>
            <a:r>
              <a:rPr lang="en-US" sz="2000" spc="87" dirty="0">
                <a:solidFill>
                  <a:schemeClr val="tx1"/>
                </a:solidFill>
                <a:latin typeface="Arial" pitchFamily="34"/>
              </a:rPr>
              <a:t>making Markov chain predictions inaccurate</a:t>
            </a:r>
          </a:p>
        </p:txBody>
      </p:sp>
      <p:sp>
        <p:nvSpPr>
          <p:cNvPr id="13" name="Freeform 17">
            <a:extLst>
              <a:ext uri="{FF2B5EF4-FFF2-40B4-BE49-F238E27FC236}">
                <a16:creationId xmlns:a16="http://schemas.microsoft.com/office/drawing/2014/main" id="{C588218E-FA4F-4D93-8A01-D1A1AF0886FC}"/>
              </a:ext>
            </a:extLst>
          </p:cNvPr>
          <p:cNvSpPr>
            <a:spLocks noChangeAspect="1" noEditPoints="1"/>
          </p:cNvSpPr>
          <p:nvPr>
            <p:custDataLst>
              <p:tags r:id="rId1"/>
            </p:custDataLst>
          </p:nvPr>
        </p:nvSpPr>
        <p:spPr bwMode="auto">
          <a:xfrm>
            <a:off x="10003499" y="1893497"/>
            <a:ext cx="596144" cy="596144"/>
          </a:xfrm>
          <a:custGeom>
            <a:avLst/>
            <a:gdLst>
              <a:gd name="T0" fmla="*/ 1040 w 2080"/>
              <a:gd name="T1" fmla="*/ 0 h 2080"/>
              <a:gd name="T2" fmla="*/ 2080 w 2080"/>
              <a:gd name="T3" fmla="*/ 1040 h 2080"/>
              <a:gd name="T4" fmla="*/ 1040 w 2080"/>
              <a:gd name="T5" fmla="*/ 2080 h 2080"/>
              <a:gd name="T6" fmla="*/ 0 w 2080"/>
              <a:gd name="T7" fmla="*/ 1040 h 2080"/>
              <a:gd name="T8" fmla="*/ 1040 w 2080"/>
              <a:gd name="T9" fmla="*/ 0 h 2080"/>
              <a:gd name="T10" fmla="*/ 1120 w 2080"/>
              <a:gd name="T11" fmla="*/ 400 h 2080"/>
              <a:gd name="T12" fmla="*/ 960 w 2080"/>
              <a:gd name="T13" fmla="*/ 400 h 2080"/>
              <a:gd name="T14" fmla="*/ 960 w 2080"/>
              <a:gd name="T15" fmla="*/ 800 h 2080"/>
              <a:gd name="T16" fmla="*/ 1003 w 2080"/>
              <a:gd name="T17" fmla="*/ 1280 h 2080"/>
              <a:gd name="T18" fmla="*/ 1078 w 2080"/>
              <a:gd name="T19" fmla="*/ 1280 h 2080"/>
              <a:gd name="T20" fmla="*/ 1120 w 2080"/>
              <a:gd name="T21" fmla="*/ 800 h 2080"/>
              <a:gd name="T22" fmla="*/ 1120 w 2080"/>
              <a:gd name="T23" fmla="*/ 400 h 2080"/>
              <a:gd name="T24" fmla="*/ 960 w 2080"/>
              <a:gd name="T25" fmla="*/ 1440 h 2080"/>
              <a:gd name="T26" fmla="*/ 960 w 2080"/>
              <a:gd name="T27" fmla="*/ 1600 h 2080"/>
              <a:gd name="T28" fmla="*/ 1120 w 2080"/>
              <a:gd name="T29" fmla="*/ 1600 h 2080"/>
              <a:gd name="T30" fmla="*/ 1120 w 2080"/>
              <a:gd name="T31" fmla="*/ 1440 h 2080"/>
              <a:gd name="T32" fmla="*/ 960 w 2080"/>
              <a:gd name="T33" fmla="*/ 144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0" h="2080">
                <a:moveTo>
                  <a:pt x="1040" y="0"/>
                </a:moveTo>
                <a:cubicBezTo>
                  <a:pt x="1614" y="0"/>
                  <a:pt x="2080" y="466"/>
                  <a:pt x="2080" y="1040"/>
                </a:cubicBezTo>
                <a:cubicBezTo>
                  <a:pt x="2080" y="1614"/>
                  <a:pt x="1614" y="2080"/>
                  <a:pt x="1040" y="2080"/>
                </a:cubicBezTo>
                <a:cubicBezTo>
                  <a:pt x="466" y="2080"/>
                  <a:pt x="0" y="1614"/>
                  <a:pt x="0" y="1040"/>
                </a:cubicBezTo>
                <a:cubicBezTo>
                  <a:pt x="0" y="466"/>
                  <a:pt x="466" y="0"/>
                  <a:pt x="1040" y="0"/>
                </a:cubicBezTo>
                <a:close/>
                <a:moveTo>
                  <a:pt x="1120" y="400"/>
                </a:moveTo>
                <a:cubicBezTo>
                  <a:pt x="960" y="400"/>
                  <a:pt x="960" y="400"/>
                  <a:pt x="960" y="400"/>
                </a:cubicBezTo>
                <a:cubicBezTo>
                  <a:pt x="960" y="800"/>
                  <a:pt x="960" y="800"/>
                  <a:pt x="960" y="800"/>
                </a:cubicBezTo>
                <a:cubicBezTo>
                  <a:pt x="1003" y="1280"/>
                  <a:pt x="1003" y="1280"/>
                  <a:pt x="1003" y="1280"/>
                </a:cubicBezTo>
                <a:cubicBezTo>
                  <a:pt x="1078" y="1280"/>
                  <a:pt x="1078" y="1280"/>
                  <a:pt x="1078" y="1280"/>
                </a:cubicBezTo>
                <a:cubicBezTo>
                  <a:pt x="1120" y="800"/>
                  <a:pt x="1120" y="800"/>
                  <a:pt x="1120" y="800"/>
                </a:cubicBezTo>
                <a:lnTo>
                  <a:pt x="1120" y="400"/>
                </a:lnTo>
                <a:close/>
                <a:moveTo>
                  <a:pt x="960" y="1440"/>
                </a:moveTo>
                <a:cubicBezTo>
                  <a:pt x="960" y="1493"/>
                  <a:pt x="960" y="1547"/>
                  <a:pt x="960" y="1600"/>
                </a:cubicBezTo>
                <a:cubicBezTo>
                  <a:pt x="1013" y="1600"/>
                  <a:pt x="1067" y="1600"/>
                  <a:pt x="1120" y="1600"/>
                </a:cubicBezTo>
                <a:cubicBezTo>
                  <a:pt x="1120" y="1547"/>
                  <a:pt x="1120" y="1493"/>
                  <a:pt x="1120" y="1440"/>
                </a:cubicBezTo>
                <a:cubicBezTo>
                  <a:pt x="1067" y="1440"/>
                  <a:pt x="1013" y="1440"/>
                  <a:pt x="960" y="1440"/>
                </a:cubicBezTo>
                <a:close/>
              </a:path>
            </a:pathLst>
          </a:custGeom>
          <a:solidFill>
            <a:srgbClr val="F05F2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Rectangle 6">
            <a:extLst>
              <a:ext uri="{FF2B5EF4-FFF2-40B4-BE49-F238E27FC236}">
                <a16:creationId xmlns:a16="http://schemas.microsoft.com/office/drawing/2014/main" id="{F1EFCC11-1FD4-4245-B895-94E5D910DF52}"/>
              </a:ext>
            </a:extLst>
          </p:cNvPr>
          <p:cNvSpPr/>
          <p:nvPr/>
        </p:nvSpPr>
        <p:spPr>
          <a:xfrm>
            <a:off x="2023947" y="5488597"/>
            <a:ext cx="8139600" cy="307777"/>
          </a:xfrm>
          <a:prstGeom prst="rect">
            <a:avLst/>
          </a:prstGeom>
        </p:spPr>
        <p:txBody>
          <a:bodyPr wrap="square">
            <a:spAutoFit/>
          </a:bodyPr>
          <a:lstStyle/>
          <a:p>
            <a:pPr>
              <a:spcBef>
                <a:spcPts val="400"/>
              </a:spcBef>
              <a:spcAft>
                <a:spcPts val="200"/>
              </a:spcAft>
              <a:buClr>
                <a:srgbClr val="F05F22"/>
              </a:buClr>
              <a:buSzPct val="140000"/>
              <a:defRPr/>
            </a:pPr>
            <a:r>
              <a:rPr lang="en-US" sz="1400" b="1" dirty="0">
                <a:solidFill>
                  <a:prstClr val="black"/>
                </a:solidFill>
                <a:latin typeface="Arial" panose="020B0604020202020204" pitchFamily="34" charset="0"/>
                <a:cs typeface="Arial" panose="020B0604020202020204" pitchFamily="34" charset="0"/>
              </a:rPr>
              <a:t>Example transition probability </a:t>
            </a:r>
            <a:r>
              <a:rPr lang="en-US" sz="1400" dirty="0">
                <a:solidFill>
                  <a:prstClr val="black"/>
                </a:solidFill>
                <a:latin typeface="Arial" panose="020B0604020202020204" pitchFamily="34" charset="0"/>
                <a:cs typeface="Arial" panose="020B0604020202020204" pitchFamily="34" charset="0"/>
              </a:rPr>
              <a:t>= Pr(1B) + Pr(BB) + Pr(IBB) + Pr(Error) + Pr(HBP) + Pr(CI)</a:t>
            </a:r>
          </a:p>
        </p:txBody>
      </p:sp>
      <p:sp>
        <p:nvSpPr>
          <p:cNvPr id="15" name="Oval 14">
            <a:extLst>
              <a:ext uri="{FF2B5EF4-FFF2-40B4-BE49-F238E27FC236}">
                <a16:creationId xmlns:a16="http://schemas.microsoft.com/office/drawing/2014/main" id="{300F4895-0B0A-40AD-B490-9CF2D43774E6}"/>
              </a:ext>
            </a:extLst>
          </p:cNvPr>
          <p:cNvSpPr/>
          <p:nvPr/>
        </p:nvSpPr>
        <p:spPr>
          <a:xfrm>
            <a:off x="1733565" y="5516102"/>
            <a:ext cx="286045" cy="283545"/>
          </a:xfrm>
          <a:prstGeom prst="ellipse">
            <a:avLst/>
          </a:prstGeom>
          <a:solidFill>
            <a:srgbClr val="F05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40810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34">
                                            <p:txEl>
                                              <p:pRg st="3" end="3"/>
                                            </p:txEl>
                                          </p:spTgt>
                                        </p:tgtEl>
                                        <p:attrNameLst>
                                          <p:attrName>style.visibility</p:attrName>
                                        </p:attrNameLst>
                                      </p:cBhvr>
                                      <p:to>
                                        <p:strVal val="visible"/>
                                      </p:to>
                                    </p:set>
                                    <p:animEffect transition="in" filter="dissolve">
                                      <p:cBhvr>
                                        <p:cTn id="10" dur="500"/>
                                        <p:tgtEl>
                                          <p:spTgt spid="34">
                                            <p:txEl>
                                              <p:pRg st="3" end="3"/>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Comparing Singlearity-Markov to RE24</a:t>
            </a:r>
            <a:endParaRPr lang="en-US" sz="3600" dirty="0">
              <a:solidFill>
                <a:srgbClr val="F05F22"/>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746EEEF-0A32-45D7-8460-49F92709B439}"/>
              </a:ext>
            </a:extLst>
          </p:cNvPr>
          <p:cNvSpPr/>
          <p:nvPr/>
        </p:nvSpPr>
        <p:spPr>
          <a:xfrm>
            <a:off x="334789" y="1175954"/>
            <a:ext cx="6159767" cy="2349361"/>
          </a:xfrm>
          <a:prstGeom prst="rect">
            <a:avLst/>
          </a:prstGeom>
        </p:spPr>
        <p:txBody>
          <a:bodyPr wrap="square">
            <a:spAutoFit/>
          </a:bodyPr>
          <a:lstStyle/>
          <a:p>
            <a:pPr>
              <a:spcBef>
                <a:spcPts val="300"/>
              </a:spcBef>
              <a:spcAft>
                <a:spcPts val="100"/>
              </a:spcAft>
              <a:buClr>
                <a:srgbClr val="F05F22"/>
              </a:buClr>
              <a:defRPr/>
            </a:pPr>
            <a:r>
              <a:rPr lang="en-US" b="1" dirty="0">
                <a:solidFill>
                  <a:prstClr val="black"/>
                </a:solidFill>
                <a:latin typeface="Arial" panose="020B0604020202020204" pitchFamily="34" charset="0"/>
                <a:cs typeface="Arial" panose="020B0604020202020204" pitchFamily="34" charset="0"/>
              </a:rPr>
              <a:t>Methodology</a:t>
            </a:r>
          </a:p>
          <a:p>
            <a:pPr marL="285750" indent="-285750">
              <a:spcBef>
                <a:spcPts val="300"/>
              </a:spcBef>
              <a:spcAft>
                <a:spcPts val="100"/>
              </a:spcAft>
              <a:buClr>
                <a:srgbClr val="F05F22"/>
              </a:buClr>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Limit to 1st inning (avoiding complications of pinch-hitters, relief pitchers, walk-off endings)</a:t>
            </a:r>
          </a:p>
          <a:p>
            <a:pPr marL="285750" indent="-285750">
              <a:spcBef>
                <a:spcPts val="300"/>
              </a:spcBef>
              <a:spcAft>
                <a:spcPts val="100"/>
              </a:spcAft>
              <a:buClr>
                <a:srgbClr val="F05F22"/>
              </a:buClr>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Compute RMSE error rate of predicted vs. actual runs through the end of the half inning for each PA</a:t>
            </a:r>
          </a:p>
          <a:p>
            <a:pPr>
              <a:spcBef>
                <a:spcPts val="300"/>
              </a:spcBef>
              <a:spcAft>
                <a:spcPts val="100"/>
              </a:spcAft>
              <a:buClr>
                <a:srgbClr val="F05F22"/>
              </a:buClr>
              <a:defRPr/>
            </a:pPr>
            <a:endParaRPr lang="en-US" sz="1600" dirty="0">
              <a:solidFill>
                <a:prstClr val="black"/>
              </a:solidFill>
              <a:latin typeface="Arial" panose="020B0604020202020204" pitchFamily="34" charset="0"/>
              <a:cs typeface="Arial" panose="020B0604020202020204" pitchFamily="34" charset="0"/>
            </a:endParaRPr>
          </a:p>
          <a:p>
            <a:pPr marL="342900" lvl="0" indent="-342900">
              <a:spcBef>
                <a:spcPts val="300"/>
              </a:spcBef>
              <a:spcAft>
                <a:spcPts val="100"/>
              </a:spcAft>
              <a:buClr>
                <a:srgbClr val="F05F22"/>
              </a:buClr>
              <a:buSzPct val="100000"/>
              <a:buFont typeface="Arial" pitchFamily="34"/>
              <a:buChar char="•"/>
              <a:defRPr sz="1800" b="0" i="0" u="none" strike="noStrike" kern="0" cap="none" spc="0" baseline="0">
                <a:solidFill>
                  <a:srgbClr val="000000"/>
                </a:solidFill>
                <a:uFillTx/>
              </a:defRPr>
            </a:pPr>
            <a:endParaRPr lang="en-US" sz="1600" dirty="0">
              <a:solidFill>
                <a:srgbClr val="000000"/>
              </a:solidFill>
              <a:latin typeface="Arial" pitchFamily="34"/>
              <a:cs typeface="Arial" pitchFamily="34"/>
            </a:endParaRPr>
          </a:p>
          <a:p>
            <a:pPr lvl="0">
              <a:spcBef>
                <a:spcPts val="300"/>
              </a:spcBef>
              <a:spcAft>
                <a:spcPts val="100"/>
              </a:spcAft>
              <a:buClr>
                <a:srgbClr val="F05F22"/>
              </a:buClr>
              <a:buSzPct val="100000"/>
              <a:defRPr sz="1800" b="0" i="0" u="none" strike="noStrike" kern="0" cap="none" spc="0" baseline="0">
                <a:solidFill>
                  <a:srgbClr val="000000"/>
                </a:solidFill>
                <a:uFillTx/>
              </a:defRPr>
            </a:pPr>
            <a:endParaRPr lang="en-US" sz="1600" dirty="0">
              <a:solidFill>
                <a:prstClr val="black"/>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965BC9A-48EB-4FC8-98A8-D99A6783D3BE}"/>
              </a:ext>
            </a:extLst>
          </p:cNvPr>
          <p:cNvSpPr txBox="1"/>
          <p:nvPr/>
        </p:nvSpPr>
        <p:spPr>
          <a:xfrm>
            <a:off x="7878645" y="6371799"/>
            <a:ext cx="3810000" cy="276999"/>
          </a:xfrm>
          <a:prstGeom prst="rect">
            <a:avLst/>
          </a:prstGeom>
          <a:noFill/>
        </p:spPr>
        <p:txBody>
          <a:bodyPr wrap="square" rtlCol="0">
            <a:spAutoFit/>
          </a:bodyPr>
          <a:lstStyle/>
          <a:p>
            <a:pPr algn="r"/>
            <a:r>
              <a:rPr lang="sv-SE" sz="1200" dirty="0">
                <a:solidFill>
                  <a:schemeClr val="bg1"/>
                </a:solidFill>
                <a:latin typeface="Arial" panose="020B0604020202020204" pitchFamily="34" charset="0"/>
                <a:cs typeface="Arial" panose="020B0604020202020204" pitchFamily="34" charset="0"/>
              </a:rPr>
              <a:t>© 2021 Privileged and Confidential</a:t>
            </a:r>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Tree>
    <p:extLst>
      <p:ext uri="{BB962C8B-B14F-4D97-AF65-F5344CB8AC3E}">
        <p14:creationId xmlns:p14="http://schemas.microsoft.com/office/powerpoint/2010/main" val="3767107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Comparing Singlearity-Markov to RE24</a:t>
            </a:r>
            <a:endParaRPr lang="en-US" sz="3600" dirty="0">
              <a:solidFill>
                <a:srgbClr val="F05F22"/>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746EEEF-0A32-45D7-8460-49F92709B439}"/>
              </a:ext>
            </a:extLst>
          </p:cNvPr>
          <p:cNvSpPr/>
          <p:nvPr/>
        </p:nvSpPr>
        <p:spPr>
          <a:xfrm>
            <a:off x="334789" y="1175954"/>
            <a:ext cx="6159767" cy="3765133"/>
          </a:xfrm>
          <a:prstGeom prst="rect">
            <a:avLst/>
          </a:prstGeom>
        </p:spPr>
        <p:txBody>
          <a:bodyPr wrap="square">
            <a:spAutoFit/>
          </a:bodyPr>
          <a:lstStyle/>
          <a:p>
            <a:pPr>
              <a:spcBef>
                <a:spcPts val="300"/>
              </a:spcBef>
              <a:spcAft>
                <a:spcPts val="100"/>
              </a:spcAft>
              <a:buClr>
                <a:srgbClr val="F05F22"/>
              </a:buClr>
              <a:defRPr/>
            </a:pPr>
            <a:r>
              <a:rPr lang="en-US" b="1" dirty="0">
                <a:solidFill>
                  <a:prstClr val="black"/>
                </a:solidFill>
                <a:latin typeface="Arial" panose="020B0604020202020204" pitchFamily="34" charset="0"/>
                <a:cs typeface="Arial" panose="020B0604020202020204" pitchFamily="34" charset="0"/>
              </a:rPr>
              <a:t>Methodology</a:t>
            </a:r>
          </a:p>
          <a:p>
            <a:pPr marL="285750" indent="-285750">
              <a:spcBef>
                <a:spcPts val="300"/>
              </a:spcBef>
              <a:spcAft>
                <a:spcPts val="100"/>
              </a:spcAft>
              <a:buClr>
                <a:srgbClr val="F05F22"/>
              </a:buClr>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Limit to 1st inning (avoiding complications of pinch-hitters, relief pitchers, walk-off endings)</a:t>
            </a:r>
          </a:p>
          <a:p>
            <a:pPr marL="285750" indent="-285750">
              <a:spcBef>
                <a:spcPts val="300"/>
              </a:spcBef>
              <a:spcAft>
                <a:spcPts val="100"/>
              </a:spcAft>
              <a:buClr>
                <a:srgbClr val="F05F22"/>
              </a:buClr>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Compute RMSE error rate of predicted vs. actual runs through the end of the half inning for each PA</a:t>
            </a:r>
          </a:p>
          <a:p>
            <a:pPr>
              <a:spcBef>
                <a:spcPts val="300"/>
              </a:spcBef>
              <a:spcAft>
                <a:spcPts val="100"/>
              </a:spcAft>
              <a:buClr>
                <a:srgbClr val="F05F22"/>
              </a:buClr>
              <a:defRPr/>
            </a:pPr>
            <a:endParaRPr lang="en-US" sz="1600" dirty="0">
              <a:solidFill>
                <a:prstClr val="black"/>
              </a:solidFill>
              <a:latin typeface="Arial" panose="020B0604020202020204" pitchFamily="34" charset="0"/>
              <a:cs typeface="Arial" panose="020B0604020202020204" pitchFamily="34" charset="0"/>
            </a:endParaRPr>
          </a:p>
          <a:p>
            <a:pPr>
              <a:spcBef>
                <a:spcPts val="300"/>
              </a:spcBef>
              <a:spcAft>
                <a:spcPts val="100"/>
              </a:spcAft>
              <a:buClr>
                <a:srgbClr val="F05F22"/>
              </a:buClr>
              <a:defRPr/>
            </a:pPr>
            <a:r>
              <a:rPr lang="en-US" b="1" dirty="0">
                <a:solidFill>
                  <a:prstClr val="black"/>
                </a:solidFill>
                <a:latin typeface="Arial" panose="020B0604020202020204" pitchFamily="34" charset="0"/>
                <a:cs typeface="Arial" panose="020B0604020202020204" pitchFamily="34" charset="0"/>
              </a:rPr>
              <a:t>Initial Results and Adjustment</a:t>
            </a:r>
          </a:p>
          <a:p>
            <a:pPr marL="342900" lvl="0" indent="-342900">
              <a:spcBef>
                <a:spcPts val="300"/>
              </a:spcBef>
              <a:spcAft>
                <a:spcPts val="100"/>
              </a:spcAft>
              <a:buClr>
                <a:srgbClr val="F05F22"/>
              </a:buClr>
              <a:buSzPct val="100000"/>
              <a:buFont typeface="Arial" pitchFamily="34"/>
              <a:buChar char="•"/>
              <a:defRPr sz="1800" b="0" i="0" u="none" strike="noStrike" kern="0" cap="none" spc="0" baseline="0">
                <a:solidFill>
                  <a:srgbClr val="000000"/>
                </a:solidFill>
                <a:uFillTx/>
              </a:defRPr>
            </a:pPr>
            <a:r>
              <a:rPr lang="en-US" sz="1600" dirty="0">
                <a:solidFill>
                  <a:srgbClr val="000000"/>
                </a:solidFill>
                <a:latin typeface="Arial" pitchFamily="34"/>
                <a:cs typeface="Arial" pitchFamily="34"/>
              </a:rPr>
              <a:t>Singlearity-Markov consistently undershoots runs scored by 12-15% - it doesn’t model wild pitches, stolen bases, runner advancements</a:t>
            </a:r>
          </a:p>
          <a:p>
            <a:pPr lvl="0">
              <a:spcBef>
                <a:spcPts val="300"/>
              </a:spcBef>
              <a:spcAft>
                <a:spcPts val="100"/>
              </a:spcAft>
              <a:buClr>
                <a:srgbClr val="F05F22"/>
              </a:buClr>
              <a:buSzPct val="100000"/>
              <a:defRPr sz="1800" b="0" i="0" u="none" strike="noStrike" kern="0" cap="none" spc="0" baseline="0">
                <a:solidFill>
                  <a:srgbClr val="000000"/>
                </a:solidFill>
                <a:uFillTx/>
              </a:defRPr>
            </a:pPr>
            <a:endParaRPr lang="en-US" sz="1600" dirty="0">
              <a:solidFill>
                <a:srgbClr val="000000"/>
              </a:solidFill>
              <a:latin typeface="Arial" pitchFamily="34"/>
              <a:cs typeface="Arial" pitchFamily="34"/>
            </a:endParaRPr>
          </a:p>
          <a:p>
            <a:pPr marL="342900" lvl="0" indent="-342900">
              <a:spcBef>
                <a:spcPts val="300"/>
              </a:spcBef>
              <a:spcAft>
                <a:spcPts val="100"/>
              </a:spcAft>
              <a:buClr>
                <a:srgbClr val="F05F22"/>
              </a:buClr>
              <a:buSzPct val="100000"/>
              <a:buFont typeface="Arial" pitchFamily="34"/>
              <a:buChar char="•"/>
              <a:defRPr sz="1800" b="0" i="0" u="none" strike="noStrike" kern="0" cap="none" spc="0" baseline="0">
                <a:solidFill>
                  <a:srgbClr val="000000"/>
                </a:solidFill>
                <a:uFillTx/>
              </a:defRPr>
            </a:pPr>
            <a:endParaRPr lang="en-US" sz="1600" dirty="0">
              <a:solidFill>
                <a:srgbClr val="000000"/>
              </a:solidFill>
              <a:latin typeface="Arial" pitchFamily="34"/>
              <a:cs typeface="Arial" pitchFamily="34"/>
            </a:endParaRPr>
          </a:p>
          <a:p>
            <a:pPr lvl="0">
              <a:spcBef>
                <a:spcPts val="300"/>
              </a:spcBef>
              <a:spcAft>
                <a:spcPts val="100"/>
              </a:spcAft>
              <a:buClr>
                <a:srgbClr val="F05F22"/>
              </a:buClr>
              <a:buSzPct val="100000"/>
              <a:defRPr sz="1800" b="0" i="0" u="none" strike="noStrike" kern="0" cap="none" spc="0" baseline="0">
                <a:solidFill>
                  <a:srgbClr val="000000"/>
                </a:solidFill>
                <a:uFillTx/>
              </a:defRPr>
            </a:pPr>
            <a:endParaRPr lang="en-US" sz="1600" dirty="0">
              <a:solidFill>
                <a:prstClr val="black"/>
              </a:solidFill>
              <a:latin typeface="Arial" panose="020B0604020202020204" pitchFamily="34" charset="0"/>
              <a:cs typeface="Arial" panose="020B0604020202020204" pitchFamily="34" charset="0"/>
            </a:endParaRPr>
          </a:p>
        </p:txBody>
      </p:sp>
      <p:sp>
        <p:nvSpPr>
          <p:cNvPr id="16" name="TextBox 8">
            <a:extLst>
              <a:ext uri="{FF2B5EF4-FFF2-40B4-BE49-F238E27FC236}">
                <a16:creationId xmlns:a16="http://schemas.microsoft.com/office/drawing/2014/main" id="{85092E6A-B30F-4F69-902F-A9E998C7E0FA}"/>
              </a:ext>
            </a:extLst>
          </p:cNvPr>
          <p:cNvSpPr txBox="1"/>
          <p:nvPr/>
        </p:nvSpPr>
        <p:spPr>
          <a:xfrm>
            <a:off x="6792931" y="1189716"/>
            <a:ext cx="4645819" cy="3077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Arial" pitchFamily="34"/>
                <a:cs typeface="Arial" pitchFamily="34"/>
              </a:rPr>
              <a:t>Singlearity vs RE24 RMSE error rate (lower is better)</a:t>
            </a:r>
          </a:p>
        </p:txBody>
      </p:sp>
      <p:graphicFrame>
        <p:nvGraphicFramePr>
          <p:cNvPr id="20" name="Table 15">
            <a:extLst>
              <a:ext uri="{FF2B5EF4-FFF2-40B4-BE49-F238E27FC236}">
                <a16:creationId xmlns:a16="http://schemas.microsoft.com/office/drawing/2014/main" id="{A67F6B39-FCC0-4E99-9530-295349EC7536}"/>
              </a:ext>
            </a:extLst>
          </p:cNvPr>
          <p:cNvGraphicFramePr>
            <a:graphicFrameLocks noGrp="1"/>
          </p:cNvGraphicFramePr>
          <p:nvPr>
            <p:extLst>
              <p:ext uri="{D42A27DB-BD31-4B8C-83A1-F6EECF244321}">
                <p14:modId xmlns:p14="http://schemas.microsoft.com/office/powerpoint/2010/main" val="4161140684"/>
              </p:ext>
            </p:extLst>
          </p:nvPr>
        </p:nvGraphicFramePr>
        <p:xfrm>
          <a:off x="6543034" y="1567757"/>
          <a:ext cx="3569789" cy="2293057"/>
        </p:xfrm>
        <a:graphic>
          <a:graphicData uri="http://schemas.openxmlformats.org/drawingml/2006/table">
            <a:tbl>
              <a:tblPr firstRow="1" firstCol="1" bandRow="1">
                <a:effectLst/>
                <a:tableStyleId>{F5AB1C69-6EDB-4FF4-983F-18BD219EF322}</a:tableStyleId>
              </a:tblPr>
              <a:tblGrid>
                <a:gridCol w="929825">
                  <a:extLst>
                    <a:ext uri="{9D8B030D-6E8A-4147-A177-3AD203B41FA5}">
                      <a16:colId xmlns:a16="http://schemas.microsoft.com/office/drawing/2014/main" val="2672102526"/>
                    </a:ext>
                  </a:extLst>
                </a:gridCol>
                <a:gridCol w="1064133">
                  <a:extLst>
                    <a:ext uri="{9D8B030D-6E8A-4147-A177-3AD203B41FA5}">
                      <a16:colId xmlns:a16="http://schemas.microsoft.com/office/drawing/2014/main" val="1296364890"/>
                    </a:ext>
                  </a:extLst>
                </a:gridCol>
                <a:gridCol w="1575831">
                  <a:extLst>
                    <a:ext uri="{9D8B030D-6E8A-4147-A177-3AD203B41FA5}">
                      <a16:colId xmlns:a16="http://schemas.microsoft.com/office/drawing/2014/main" val="3992886195"/>
                    </a:ext>
                  </a:extLst>
                </a:gridCol>
              </a:tblGrid>
              <a:tr h="412083">
                <a:tc>
                  <a:txBody>
                    <a:bodyPr/>
                    <a:lstStyle/>
                    <a:p>
                      <a:pPr marL="0" marR="0" lvl="0" algn="ctr">
                        <a:spcBef>
                          <a:spcPts val="0"/>
                        </a:spcBef>
                        <a:spcAft>
                          <a:spcPts val="0"/>
                        </a:spcAft>
                      </a:pPr>
                      <a:r>
                        <a:rPr lang="en-US" sz="1200" dirty="0">
                          <a:latin typeface="Arial" pitchFamily="34"/>
                          <a:ea typeface="Cambria" pitchFamily="18"/>
                          <a:cs typeface="Arial" pitchFamily="34"/>
                        </a:rPr>
                        <a:t>Year</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05F22"/>
                    </a:solidFill>
                  </a:tcPr>
                </a:tc>
                <a:tc>
                  <a:txBody>
                    <a:bodyPr/>
                    <a:lstStyle/>
                    <a:p>
                      <a:pPr marL="0" marR="0" lvl="0" algn="ctr">
                        <a:spcBef>
                          <a:spcPts val="0"/>
                        </a:spcBef>
                        <a:spcAft>
                          <a:spcPts val="0"/>
                        </a:spcAft>
                      </a:pPr>
                      <a:r>
                        <a:rPr lang="en-US" sz="1200">
                          <a:latin typeface="Arial" pitchFamily="34"/>
                          <a:ea typeface="Cambria" pitchFamily="18"/>
                          <a:cs typeface="Arial" pitchFamily="34"/>
                        </a:rPr>
                        <a:t>RE24</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000000"/>
                    </a:solidFill>
                  </a:tcPr>
                </a:tc>
                <a:tc>
                  <a:txBody>
                    <a:bodyPr/>
                    <a:lstStyle/>
                    <a:p>
                      <a:pPr marL="0" marR="0" lvl="0" algn="ctr">
                        <a:spcBef>
                          <a:spcPts val="0"/>
                        </a:spcBef>
                        <a:spcAft>
                          <a:spcPts val="0"/>
                        </a:spcAft>
                      </a:pPr>
                      <a:r>
                        <a:rPr lang="en-US" sz="1200">
                          <a:latin typeface="Arial" pitchFamily="34"/>
                          <a:ea typeface="Cambria" pitchFamily="18"/>
                          <a:cs typeface="Arial" pitchFamily="34"/>
                        </a:rPr>
                        <a:t>Singlearity-Markov</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000000"/>
                    </a:solidFill>
                  </a:tcPr>
                </a:tc>
                <a:extLst>
                  <a:ext uri="{0D108BD9-81ED-4DB2-BD59-A6C34878D82A}">
                    <a16:rowId xmlns:a16="http://schemas.microsoft.com/office/drawing/2014/main" val="1999987285"/>
                  </a:ext>
                </a:extLst>
              </a:tr>
              <a:tr h="426851">
                <a:tc>
                  <a:txBody>
                    <a:bodyPr/>
                    <a:lstStyle/>
                    <a:p>
                      <a:pPr marL="0" marR="0" lvl="0" algn="ctr" defTabSz="914400" rtl="0" hangingPunct="1">
                        <a:spcBef>
                          <a:spcPts val="0"/>
                        </a:spcBef>
                        <a:spcAft>
                          <a:spcPts val="0"/>
                        </a:spcAft>
                      </a:pPr>
                      <a:r>
                        <a:rPr lang="en-US" sz="1400" b="0" kern="1200" dirty="0">
                          <a:solidFill>
                            <a:srgbClr val="000000"/>
                          </a:solidFill>
                          <a:latin typeface="Arial" pitchFamily="34"/>
                          <a:cs typeface="Arial" pitchFamily="34"/>
                        </a:rPr>
                        <a:t>2017</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1.01307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1.01735</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948112942"/>
                  </a:ext>
                </a:extLst>
              </a:tr>
              <a:tr h="347234">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2018</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b="0" kern="1200" dirty="0">
                          <a:solidFill>
                            <a:srgbClr val="000000"/>
                          </a:solidFill>
                          <a:latin typeface="Arial" pitchFamily="34"/>
                          <a:cs typeface="Arial" pitchFamily="34"/>
                        </a:rPr>
                        <a:t>0.95021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0.94880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4241276282"/>
                  </a:ext>
                </a:extLst>
              </a:tr>
              <a:tr h="347234">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2019</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b="0" kern="1200" dirty="0">
                          <a:solidFill>
                            <a:srgbClr val="000000"/>
                          </a:solidFill>
                          <a:latin typeface="Arial" pitchFamily="34"/>
                          <a:cs typeface="Arial" pitchFamily="34"/>
                        </a:rPr>
                        <a:t>1.00832</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dirty="0">
                          <a:solidFill>
                            <a:srgbClr val="000000"/>
                          </a:solidFill>
                          <a:latin typeface="Arial" pitchFamily="34"/>
                          <a:cs typeface="Arial" pitchFamily="34"/>
                        </a:rPr>
                        <a:t>1.01322</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016166003"/>
                  </a:ext>
                </a:extLst>
              </a:tr>
              <a:tr h="412421">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2020</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0.92545</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dirty="0">
                          <a:solidFill>
                            <a:srgbClr val="000000"/>
                          </a:solidFill>
                          <a:latin typeface="Arial" pitchFamily="34"/>
                          <a:cs typeface="Arial" pitchFamily="34"/>
                        </a:rPr>
                        <a:t>0.92456</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3186532367"/>
                  </a:ext>
                </a:extLst>
              </a:tr>
              <a:tr h="347234">
                <a:tc>
                  <a:txBody>
                    <a:bodyPr/>
                    <a:lstStyle/>
                    <a:p>
                      <a:pPr marL="0" marR="0" lvl="0" algn="ctr" defTabSz="914400" rtl="0" hangingPunct="1">
                        <a:spcBef>
                          <a:spcPts val="0"/>
                        </a:spcBef>
                        <a:spcAft>
                          <a:spcPts val="0"/>
                        </a:spcAft>
                      </a:pPr>
                      <a:r>
                        <a:rPr lang="en-US" sz="1400" b="1" kern="1200">
                          <a:solidFill>
                            <a:srgbClr val="000000"/>
                          </a:solidFill>
                          <a:latin typeface="Arial" pitchFamily="34"/>
                          <a:cs typeface="Arial" pitchFamily="34"/>
                        </a:rPr>
                        <a:t>Overall</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b="1" kern="1200">
                          <a:solidFill>
                            <a:srgbClr val="000000"/>
                          </a:solidFill>
                          <a:latin typeface="Arial" pitchFamily="34"/>
                          <a:cs typeface="Arial" pitchFamily="34"/>
                        </a:rPr>
                        <a:t>0.98412</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1" kern="1200" dirty="0">
                          <a:solidFill>
                            <a:srgbClr val="000000"/>
                          </a:solidFill>
                          <a:latin typeface="Arial" pitchFamily="34"/>
                          <a:cs typeface="Arial" pitchFamily="34"/>
                        </a:rPr>
                        <a:t>0.98644</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4034591828"/>
                  </a:ext>
                </a:extLst>
              </a:tr>
            </a:tbl>
          </a:graphicData>
        </a:graphic>
      </p:graphicFrame>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965BC9A-48EB-4FC8-98A8-D99A6783D3BE}"/>
              </a:ext>
            </a:extLst>
          </p:cNvPr>
          <p:cNvSpPr txBox="1"/>
          <p:nvPr/>
        </p:nvSpPr>
        <p:spPr>
          <a:xfrm>
            <a:off x="7878645" y="6371799"/>
            <a:ext cx="3810000" cy="276999"/>
          </a:xfrm>
          <a:prstGeom prst="rect">
            <a:avLst/>
          </a:prstGeom>
          <a:noFill/>
        </p:spPr>
        <p:txBody>
          <a:bodyPr wrap="square" rtlCol="0">
            <a:spAutoFit/>
          </a:bodyPr>
          <a:lstStyle/>
          <a:p>
            <a:pPr algn="r"/>
            <a:r>
              <a:rPr lang="sv-SE" sz="1200" dirty="0">
                <a:solidFill>
                  <a:schemeClr val="bg1"/>
                </a:solidFill>
                <a:latin typeface="Arial" panose="020B0604020202020204" pitchFamily="34" charset="0"/>
                <a:cs typeface="Arial" panose="020B0604020202020204" pitchFamily="34" charset="0"/>
              </a:rPr>
              <a:t>© 2021 Privileged and Confidential</a:t>
            </a:r>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Tree>
    <p:extLst>
      <p:ext uri="{BB962C8B-B14F-4D97-AF65-F5344CB8AC3E}">
        <p14:creationId xmlns:p14="http://schemas.microsoft.com/office/powerpoint/2010/main" val="28347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Comparing Singlearity-Markov to RE24</a:t>
            </a:r>
            <a:endParaRPr lang="en-US" sz="3600" dirty="0">
              <a:solidFill>
                <a:srgbClr val="F05F22"/>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746EEEF-0A32-45D7-8460-49F92709B439}"/>
              </a:ext>
            </a:extLst>
          </p:cNvPr>
          <p:cNvSpPr/>
          <p:nvPr/>
        </p:nvSpPr>
        <p:spPr>
          <a:xfrm>
            <a:off x="334789" y="1175954"/>
            <a:ext cx="6159767" cy="4308872"/>
          </a:xfrm>
          <a:prstGeom prst="rect">
            <a:avLst/>
          </a:prstGeom>
        </p:spPr>
        <p:txBody>
          <a:bodyPr wrap="square">
            <a:spAutoFit/>
          </a:bodyPr>
          <a:lstStyle/>
          <a:p>
            <a:pPr>
              <a:spcBef>
                <a:spcPts val="300"/>
              </a:spcBef>
              <a:spcAft>
                <a:spcPts val="100"/>
              </a:spcAft>
              <a:buClr>
                <a:srgbClr val="F05F22"/>
              </a:buClr>
              <a:defRPr/>
            </a:pPr>
            <a:r>
              <a:rPr lang="en-US" b="1" dirty="0">
                <a:solidFill>
                  <a:prstClr val="black"/>
                </a:solidFill>
                <a:latin typeface="Arial" panose="020B0604020202020204" pitchFamily="34" charset="0"/>
                <a:cs typeface="Arial" panose="020B0604020202020204" pitchFamily="34" charset="0"/>
              </a:rPr>
              <a:t>Methodology</a:t>
            </a:r>
          </a:p>
          <a:p>
            <a:pPr marL="285750" indent="-285750">
              <a:spcBef>
                <a:spcPts val="300"/>
              </a:spcBef>
              <a:spcAft>
                <a:spcPts val="100"/>
              </a:spcAft>
              <a:buClr>
                <a:srgbClr val="F05F22"/>
              </a:buClr>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Limit to 1st inning (avoiding complications of pinch-hitters, relief pitchers, walk-off endings)</a:t>
            </a:r>
          </a:p>
          <a:p>
            <a:pPr marL="285750" indent="-285750">
              <a:spcBef>
                <a:spcPts val="300"/>
              </a:spcBef>
              <a:spcAft>
                <a:spcPts val="100"/>
              </a:spcAft>
              <a:buClr>
                <a:srgbClr val="F05F22"/>
              </a:buClr>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Compute RMSE error rate of predicted vs. actual runs through the end of the half inning for each PA</a:t>
            </a:r>
          </a:p>
          <a:p>
            <a:pPr>
              <a:spcBef>
                <a:spcPts val="300"/>
              </a:spcBef>
              <a:spcAft>
                <a:spcPts val="100"/>
              </a:spcAft>
              <a:buClr>
                <a:srgbClr val="F05F22"/>
              </a:buClr>
              <a:defRPr/>
            </a:pPr>
            <a:endParaRPr lang="en-US" sz="1600" dirty="0">
              <a:solidFill>
                <a:prstClr val="black"/>
              </a:solidFill>
              <a:latin typeface="Arial" panose="020B0604020202020204" pitchFamily="34" charset="0"/>
              <a:cs typeface="Arial" panose="020B0604020202020204" pitchFamily="34" charset="0"/>
            </a:endParaRPr>
          </a:p>
          <a:p>
            <a:pPr>
              <a:spcBef>
                <a:spcPts val="300"/>
              </a:spcBef>
              <a:spcAft>
                <a:spcPts val="100"/>
              </a:spcAft>
              <a:buClr>
                <a:srgbClr val="F05F22"/>
              </a:buClr>
              <a:defRPr/>
            </a:pPr>
            <a:r>
              <a:rPr lang="en-US" b="1" dirty="0">
                <a:solidFill>
                  <a:prstClr val="black"/>
                </a:solidFill>
                <a:latin typeface="Arial" panose="020B0604020202020204" pitchFamily="34" charset="0"/>
                <a:cs typeface="Arial" panose="020B0604020202020204" pitchFamily="34" charset="0"/>
              </a:rPr>
              <a:t>Initial Results and Adjustment</a:t>
            </a:r>
          </a:p>
          <a:p>
            <a:pPr marL="342900" lvl="0" indent="-342900">
              <a:spcBef>
                <a:spcPts val="300"/>
              </a:spcBef>
              <a:spcAft>
                <a:spcPts val="100"/>
              </a:spcAft>
              <a:buClr>
                <a:srgbClr val="F05F22"/>
              </a:buClr>
              <a:buSzPct val="100000"/>
              <a:buFont typeface="Arial" pitchFamily="34"/>
              <a:buChar char="•"/>
              <a:defRPr sz="1800" b="0" i="0" u="none" strike="noStrike" kern="0" cap="none" spc="0" baseline="0">
                <a:solidFill>
                  <a:srgbClr val="000000"/>
                </a:solidFill>
                <a:uFillTx/>
              </a:defRPr>
            </a:pPr>
            <a:r>
              <a:rPr lang="en-US" sz="1600" dirty="0">
                <a:solidFill>
                  <a:srgbClr val="000000"/>
                </a:solidFill>
                <a:latin typeface="Arial" pitchFamily="34"/>
                <a:cs typeface="Arial" pitchFamily="34"/>
              </a:rPr>
              <a:t>Singlearity-Markov consistently undershoots runs scored by 12-15% - it doesn’t model wild pitches, stolen bases, runner advancements</a:t>
            </a:r>
          </a:p>
          <a:p>
            <a:pPr marL="342900" lvl="0" indent="-342900">
              <a:spcBef>
                <a:spcPts val="300"/>
              </a:spcBef>
              <a:spcAft>
                <a:spcPts val="100"/>
              </a:spcAft>
              <a:buClr>
                <a:srgbClr val="F05F22"/>
              </a:buClr>
              <a:buSzPct val="100000"/>
              <a:buFont typeface="Arial" pitchFamily="34"/>
              <a:buChar char="•"/>
              <a:defRPr sz="1800" b="0" i="0" u="none" strike="noStrike" kern="0" cap="none" spc="0" baseline="0">
                <a:solidFill>
                  <a:srgbClr val="000000"/>
                </a:solidFill>
                <a:uFillTx/>
              </a:defRPr>
            </a:pPr>
            <a:r>
              <a:rPr lang="en-US" sz="1600" dirty="0">
                <a:solidFill>
                  <a:srgbClr val="000000"/>
                </a:solidFill>
                <a:latin typeface="Arial" pitchFamily="34"/>
                <a:cs typeface="Arial" pitchFamily="34"/>
              </a:rPr>
              <a:t>Created Singlearity-</a:t>
            </a:r>
            <a:r>
              <a:rPr lang="en-US" sz="1600" dirty="0" err="1">
                <a:solidFill>
                  <a:srgbClr val="000000"/>
                </a:solidFill>
                <a:latin typeface="Arial" pitchFamily="34"/>
                <a:cs typeface="Arial" pitchFamily="34"/>
              </a:rPr>
              <a:t>MarkovAdjusted</a:t>
            </a:r>
            <a:r>
              <a:rPr lang="en-US" sz="1600" dirty="0">
                <a:solidFill>
                  <a:srgbClr val="000000"/>
                </a:solidFill>
                <a:latin typeface="Arial" pitchFamily="34"/>
                <a:cs typeface="Arial" pitchFamily="34"/>
              </a:rPr>
              <a:t> using previous year’s undershoot</a:t>
            </a:r>
          </a:p>
          <a:p>
            <a:pPr lvl="0">
              <a:spcBef>
                <a:spcPts val="300"/>
              </a:spcBef>
              <a:spcAft>
                <a:spcPts val="100"/>
              </a:spcAft>
              <a:buClr>
                <a:srgbClr val="F05F22"/>
              </a:buClr>
              <a:buSzPct val="100000"/>
              <a:defRPr sz="1800" b="0" i="0" u="none" strike="noStrike" kern="0" cap="none" spc="0" baseline="0">
                <a:solidFill>
                  <a:srgbClr val="000000"/>
                </a:solidFill>
                <a:uFillTx/>
              </a:defRPr>
            </a:pPr>
            <a:endParaRPr lang="en-US" sz="1600" dirty="0">
              <a:solidFill>
                <a:srgbClr val="000000"/>
              </a:solidFill>
              <a:latin typeface="Arial" pitchFamily="34"/>
              <a:cs typeface="Arial" pitchFamily="34"/>
            </a:endParaRPr>
          </a:p>
          <a:p>
            <a:pPr marL="342900" lvl="0" indent="-342900">
              <a:spcBef>
                <a:spcPts val="300"/>
              </a:spcBef>
              <a:spcAft>
                <a:spcPts val="100"/>
              </a:spcAft>
              <a:buClr>
                <a:srgbClr val="F05F22"/>
              </a:buClr>
              <a:buSzPct val="100000"/>
              <a:buFont typeface="Arial" pitchFamily="34"/>
              <a:buChar char="•"/>
              <a:defRPr sz="1800" b="0" i="0" u="none" strike="noStrike" kern="0" cap="none" spc="0" baseline="0">
                <a:solidFill>
                  <a:srgbClr val="000000"/>
                </a:solidFill>
                <a:uFillTx/>
              </a:defRPr>
            </a:pPr>
            <a:endParaRPr lang="en-US" sz="1600" dirty="0">
              <a:solidFill>
                <a:srgbClr val="000000"/>
              </a:solidFill>
              <a:latin typeface="Arial" pitchFamily="34"/>
              <a:cs typeface="Arial" pitchFamily="34"/>
            </a:endParaRPr>
          </a:p>
          <a:p>
            <a:pPr lvl="0">
              <a:spcBef>
                <a:spcPts val="300"/>
              </a:spcBef>
              <a:spcAft>
                <a:spcPts val="100"/>
              </a:spcAft>
              <a:buClr>
                <a:srgbClr val="F05F22"/>
              </a:buClr>
              <a:buSzPct val="100000"/>
              <a:defRPr sz="1800" b="0" i="0" u="none" strike="noStrike" kern="0" cap="none" spc="0" baseline="0">
                <a:solidFill>
                  <a:srgbClr val="000000"/>
                </a:solidFill>
                <a:uFillTx/>
              </a:defRPr>
            </a:pPr>
            <a:endParaRPr lang="en-US" sz="1600" dirty="0">
              <a:solidFill>
                <a:prstClr val="black"/>
              </a:solidFill>
              <a:latin typeface="Arial" panose="020B0604020202020204" pitchFamily="34" charset="0"/>
              <a:cs typeface="Arial" panose="020B0604020202020204" pitchFamily="34" charset="0"/>
            </a:endParaRPr>
          </a:p>
        </p:txBody>
      </p:sp>
      <p:sp>
        <p:nvSpPr>
          <p:cNvPr id="16" name="TextBox 8">
            <a:extLst>
              <a:ext uri="{FF2B5EF4-FFF2-40B4-BE49-F238E27FC236}">
                <a16:creationId xmlns:a16="http://schemas.microsoft.com/office/drawing/2014/main" id="{85092E6A-B30F-4F69-902F-A9E998C7E0FA}"/>
              </a:ext>
            </a:extLst>
          </p:cNvPr>
          <p:cNvSpPr txBox="1"/>
          <p:nvPr/>
        </p:nvSpPr>
        <p:spPr>
          <a:xfrm>
            <a:off x="6792931" y="1189716"/>
            <a:ext cx="4645819" cy="3077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Arial" pitchFamily="34"/>
                <a:cs typeface="Arial" pitchFamily="34"/>
              </a:rPr>
              <a:t>Singlearity vs RE24 RMSE error rate (lower is better)</a:t>
            </a:r>
          </a:p>
        </p:txBody>
      </p:sp>
      <p:graphicFrame>
        <p:nvGraphicFramePr>
          <p:cNvPr id="20" name="Table 15">
            <a:extLst>
              <a:ext uri="{FF2B5EF4-FFF2-40B4-BE49-F238E27FC236}">
                <a16:creationId xmlns:a16="http://schemas.microsoft.com/office/drawing/2014/main" id="{A67F6B39-FCC0-4E99-9530-295349EC7536}"/>
              </a:ext>
            </a:extLst>
          </p:cNvPr>
          <p:cNvGraphicFramePr>
            <a:graphicFrameLocks noGrp="1"/>
          </p:cNvGraphicFramePr>
          <p:nvPr/>
        </p:nvGraphicFramePr>
        <p:xfrm>
          <a:off x="6543034" y="1567757"/>
          <a:ext cx="5145620" cy="2293057"/>
        </p:xfrm>
        <a:graphic>
          <a:graphicData uri="http://schemas.openxmlformats.org/drawingml/2006/table">
            <a:tbl>
              <a:tblPr firstRow="1" firstCol="1" bandRow="1">
                <a:effectLst/>
                <a:tableStyleId>{F5AB1C69-6EDB-4FF4-983F-18BD219EF322}</a:tableStyleId>
              </a:tblPr>
              <a:tblGrid>
                <a:gridCol w="929825">
                  <a:extLst>
                    <a:ext uri="{9D8B030D-6E8A-4147-A177-3AD203B41FA5}">
                      <a16:colId xmlns:a16="http://schemas.microsoft.com/office/drawing/2014/main" val="2672102526"/>
                    </a:ext>
                  </a:extLst>
                </a:gridCol>
                <a:gridCol w="1064133">
                  <a:extLst>
                    <a:ext uri="{9D8B030D-6E8A-4147-A177-3AD203B41FA5}">
                      <a16:colId xmlns:a16="http://schemas.microsoft.com/office/drawing/2014/main" val="1296364890"/>
                    </a:ext>
                  </a:extLst>
                </a:gridCol>
                <a:gridCol w="1575831">
                  <a:extLst>
                    <a:ext uri="{9D8B030D-6E8A-4147-A177-3AD203B41FA5}">
                      <a16:colId xmlns:a16="http://schemas.microsoft.com/office/drawing/2014/main" val="3992886195"/>
                    </a:ext>
                  </a:extLst>
                </a:gridCol>
                <a:gridCol w="1575831">
                  <a:extLst>
                    <a:ext uri="{9D8B030D-6E8A-4147-A177-3AD203B41FA5}">
                      <a16:colId xmlns:a16="http://schemas.microsoft.com/office/drawing/2014/main" val="4119330239"/>
                    </a:ext>
                  </a:extLst>
                </a:gridCol>
              </a:tblGrid>
              <a:tr h="412083">
                <a:tc>
                  <a:txBody>
                    <a:bodyPr/>
                    <a:lstStyle/>
                    <a:p>
                      <a:pPr marL="0" marR="0" lvl="0" algn="ctr">
                        <a:spcBef>
                          <a:spcPts val="0"/>
                        </a:spcBef>
                        <a:spcAft>
                          <a:spcPts val="0"/>
                        </a:spcAft>
                      </a:pPr>
                      <a:r>
                        <a:rPr lang="en-US" sz="1200" dirty="0">
                          <a:latin typeface="Arial" pitchFamily="34"/>
                          <a:ea typeface="Cambria" pitchFamily="18"/>
                          <a:cs typeface="Arial" pitchFamily="34"/>
                        </a:rPr>
                        <a:t>Year</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05F22"/>
                    </a:solidFill>
                  </a:tcPr>
                </a:tc>
                <a:tc>
                  <a:txBody>
                    <a:bodyPr/>
                    <a:lstStyle/>
                    <a:p>
                      <a:pPr marL="0" marR="0" lvl="0" algn="ctr">
                        <a:spcBef>
                          <a:spcPts val="0"/>
                        </a:spcBef>
                        <a:spcAft>
                          <a:spcPts val="0"/>
                        </a:spcAft>
                      </a:pPr>
                      <a:r>
                        <a:rPr lang="en-US" sz="1200">
                          <a:latin typeface="Arial" pitchFamily="34"/>
                          <a:ea typeface="Cambria" pitchFamily="18"/>
                          <a:cs typeface="Arial" pitchFamily="34"/>
                        </a:rPr>
                        <a:t>RE24</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000000"/>
                    </a:solidFill>
                  </a:tcPr>
                </a:tc>
                <a:tc>
                  <a:txBody>
                    <a:bodyPr/>
                    <a:lstStyle/>
                    <a:p>
                      <a:pPr marL="0" marR="0" lvl="0" algn="ctr">
                        <a:spcBef>
                          <a:spcPts val="0"/>
                        </a:spcBef>
                        <a:spcAft>
                          <a:spcPts val="0"/>
                        </a:spcAft>
                      </a:pPr>
                      <a:r>
                        <a:rPr lang="en-US" sz="1200">
                          <a:latin typeface="Arial" pitchFamily="34"/>
                          <a:ea typeface="Cambria" pitchFamily="18"/>
                          <a:cs typeface="Arial" pitchFamily="34"/>
                        </a:rPr>
                        <a:t>Singlearity-Markov</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000000"/>
                    </a:solidFill>
                  </a:tcPr>
                </a:tc>
                <a:tc>
                  <a:txBody>
                    <a:bodyPr/>
                    <a:lstStyle/>
                    <a:p>
                      <a:pPr marL="0" marR="0" lvl="0" algn="ctr">
                        <a:spcBef>
                          <a:spcPts val="0"/>
                        </a:spcBef>
                        <a:spcAft>
                          <a:spcPts val="0"/>
                        </a:spcAft>
                      </a:pPr>
                      <a:r>
                        <a:rPr lang="en-US" sz="1200">
                          <a:latin typeface="Arial" pitchFamily="34"/>
                          <a:ea typeface="Cambria" pitchFamily="18"/>
                          <a:cs typeface="Arial" pitchFamily="34"/>
                        </a:rPr>
                        <a:t>Singlearity-MarkovAdjusted</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000000"/>
                    </a:solidFill>
                  </a:tcPr>
                </a:tc>
                <a:extLst>
                  <a:ext uri="{0D108BD9-81ED-4DB2-BD59-A6C34878D82A}">
                    <a16:rowId xmlns:a16="http://schemas.microsoft.com/office/drawing/2014/main" val="1999987285"/>
                  </a:ext>
                </a:extLst>
              </a:tr>
              <a:tr h="426851">
                <a:tc>
                  <a:txBody>
                    <a:bodyPr/>
                    <a:lstStyle/>
                    <a:p>
                      <a:pPr marL="0" marR="0" lvl="0" algn="ctr" defTabSz="914400" rtl="0" hangingPunct="1">
                        <a:spcBef>
                          <a:spcPts val="0"/>
                        </a:spcBef>
                        <a:spcAft>
                          <a:spcPts val="0"/>
                        </a:spcAft>
                      </a:pPr>
                      <a:r>
                        <a:rPr lang="en-US" sz="1400" b="0" kern="1200" dirty="0">
                          <a:solidFill>
                            <a:srgbClr val="000000"/>
                          </a:solidFill>
                          <a:latin typeface="Arial" pitchFamily="34"/>
                          <a:cs typeface="Arial" pitchFamily="34"/>
                        </a:rPr>
                        <a:t>2017</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1.01307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1.01735</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dirty="0">
                          <a:solidFill>
                            <a:srgbClr val="000000"/>
                          </a:solidFill>
                          <a:latin typeface="Arial" pitchFamily="34"/>
                          <a:cs typeface="Arial" pitchFamily="34"/>
                        </a:rPr>
                        <a:t>1.01199</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extLst>
                  <a:ext uri="{0D108BD9-81ED-4DB2-BD59-A6C34878D82A}">
                    <a16:rowId xmlns:a16="http://schemas.microsoft.com/office/drawing/2014/main" val="2948112942"/>
                  </a:ext>
                </a:extLst>
              </a:tr>
              <a:tr h="347234">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2018</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b="0" kern="1200" dirty="0">
                          <a:solidFill>
                            <a:srgbClr val="000000"/>
                          </a:solidFill>
                          <a:latin typeface="Arial" pitchFamily="34"/>
                          <a:cs typeface="Arial" pitchFamily="34"/>
                        </a:rPr>
                        <a:t>0.95021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0.94880</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0.94593</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extLst>
                  <a:ext uri="{0D108BD9-81ED-4DB2-BD59-A6C34878D82A}">
                    <a16:rowId xmlns:a16="http://schemas.microsoft.com/office/drawing/2014/main" val="4241276282"/>
                  </a:ext>
                </a:extLst>
              </a:tr>
              <a:tr h="347234">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2019</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b="0" kern="1200" dirty="0">
                          <a:solidFill>
                            <a:srgbClr val="000000"/>
                          </a:solidFill>
                          <a:latin typeface="Arial" pitchFamily="34"/>
                          <a:cs typeface="Arial" pitchFamily="34"/>
                        </a:rPr>
                        <a:t>1.00832</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dirty="0">
                          <a:solidFill>
                            <a:srgbClr val="000000"/>
                          </a:solidFill>
                          <a:latin typeface="Arial" pitchFamily="34"/>
                          <a:cs typeface="Arial" pitchFamily="34"/>
                        </a:rPr>
                        <a:t>1.01322</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1.00684</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extLst>
                  <a:ext uri="{0D108BD9-81ED-4DB2-BD59-A6C34878D82A}">
                    <a16:rowId xmlns:a16="http://schemas.microsoft.com/office/drawing/2014/main" val="2016166003"/>
                  </a:ext>
                </a:extLst>
              </a:tr>
              <a:tr h="412421">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2020</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0.92545</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dirty="0">
                          <a:solidFill>
                            <a:srgbClr val="000000"/>
                          </a:solidFill>
                          <a:latin typeface="Arial" pitchFamily="34"/>
                          <a:cs typeface="Arial" pitchFamily="34"/>
                        </a:rPr>
                        <a:t>0.92456</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0" kern="1200">
                          <a:solidFill>
                            <a:srgbClr val="000000"/>
                          </a:solidFill>
                          <a:latin typeface="Arial" pitchFamily="34"/>
                          <a:cs typeface="Arial" pitchFamily="34"/>
                        </a:rPr>
                        <a:t>0.92357</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extLst>
                  <a:ext uri="{0D108BD9-81ED-4DB2-BD59-A6C34878D82A}">
                    <a16:rowId xmlns:a16="http://schemas.microsoft.com/office/drawing/2014/main" val="3186532367"/>
                  </a:ext>
                </a:extLst>
              </a:tr>
              <a:tr h="347234">
                <a:tc>
                  <a:txBody>
                    <a:bodyPr/>
                    <a:lstStyle/>
                    <a:p>
                      <a:pPr marL="0" marR="0" lvl="0" algn="ctr" defTabSz="914400" rtl="0" hangingPunct="1">
                        <a:spcBef>
                          <a:spcPts val="0"/>
                        </a:spcBef>
                        <a:spcAft>
                          <a:spcPts val="0"/>
                        </a:spcAft>
                      </a:pPr>
                      <a:r>
                        <a:rPr lang="en-US" sz="1400" b="1" kern="1200">
                          <a:solidFill>
                            <a:srgbClr val="000000"/>
                          </a:solidFill>
                          <a:latin typeface="Arial" pitchFamily="34"/>
                          <a:cs typeface="Arial" pitchFamily="34"/>
                        </a:rPr>
                        <a:t>Overall</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400" b="1" kern="1200">
                          <a:solidFill>
                            <a:srgbClr val="000000"/>
                          </a:solidFill>
                          <a:latin typeface="Arial" pitchFamily="34"/>
                          <a:cs typeface="Arial" pitchFamily="34"/>
                        </a:rPr>
                        <a:t>0.98412</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1" kern="1200" dirty="0">
                          <a:solidFill>
                            <a:srgbClr val="000000"/>
                          </a:solidFill>
                          <a:latin typeface="Arial" pitchFamily="34"/>
                          <a:cs typeface="Arial" pitchFamily="34"/>
                        </a:rPr>
                        <a:t>0.98644</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400" b="1" kern="1200" dirty="0">
                          <a:solidFill>
                            <a:srgbClr val="000000"/>
                          </a:solidFill>
                          <a:latin typeface="Arial" pitchFamily="34"/>
                          <a:cs typeface="Arial" pitchFamily="34"/>
                        </a:rPr>
                        <a:t>0.98192</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BE5D6"/>
                    </a:solidFill>
                  </a:tcPr>
                </a:tc>
                <a:extLst>
                  <a:ext uri="{0D108BD9-81ED-4DB2-BD59-A6C34878D82A}">
                    <a16:rowId xmlns:a16="http://schemas.microsoft.com/office/drawing/2014/main" val="4034591828"/>
                  </a:ext>
                </a:extLst>
              </a:tr>
            </a:tbl>
          </a:graphicData>
        </a:graphic>
      </p:graphicFrame>
      <p:pic>
        <p:nvPicPr>
          <p:cNvPr id="13" name="Graphic 12">
            <a:extLst>
              <a:ext uri="{FF2B5EF4-FFF2-40B4-BE49-F238E27FC236}">
                <a16:creationId xmlns:a16="http://schemas.microsoft.com/office/drawing/2014/main" id="{91616002-A019-1C43-AE86-B0D61DF8EF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36476" y="3508740"/>
            <a:ext cx="352074" cy="352074"/>
          </a:xfrm>
          <a:prstGeom prst="rect">
            <a:avLst/>
          </a:prstGeom>
        </p:spPr>
      </p:pic>
      <p:grpSp>
        <p:nvGrpSpPr>
          <p:cNvPr id="8" name="Group 7">
            <a:extLst>
              <a:ext uri="{FF2B5EF4-FFF2-40B4-BE49-F238E27FC236}">
                <a16:creationId xmlns:a16="http://schemas.microsoft.com/office/drawing/2014/main" id="{DE12E22F-206B-A444-9162-FD5FA610D45F}"/>
              </a:ext>
            </a:extLst>
          </p:cNvPr>
          <p:cNvGrpSpPr/>
          <p:nvPr/>
        </p:nvGrpSpPr>
        <p:grpSpPr>
          <a:xfrm>
            <a:off x="595012" y="5075313"/>
            <a:ext cx="11292188" cy="889291"/>
            <a:chOff x="1146837" y="5575972"/>
            <a:chExt cx="11292188" cy="889291"/>
          </a:xfrm>
        </p:grpSpPr>
        <p:sp>
          <p:nvSpPr>
            <p:cNvPr id="15" name="Rectangle 14">
              <a:extLst>
                <a:ext uri="{FF2B5EF4-FFF2-40B4-BE49-F238E27FC236}">
                  <a16:creationId xmlns:a16="http://schemas.microsoft.com/office/drawing/2014/main" id="{5812C6F7-8353-4E46-930E-D03EF49C8731}"/>
                </a:ext>
              </a:extLst>
            </p:cNvPr>
            <p:cNvSpPr/>
            <p:nvPr/>
          </p:nvSpPr>
          <p:spPr>
            <a:xfrm>
              <a:off x="1146837" y="5575972"/>
              <a:ext cx="11292188" cy="889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pitchFamily="34"/>
                  <a:cs typeface="Arial" pitchFamily="34"/>
                </a:rPr>
                <a:t>Singlearity-</a:t>
              </a:r>
              <a:r>
                <a:rPr lang="en-US" sz="2000" dirty="0" err="1">
                  <a:solidFill>
                    <a:srgbClr val="000000"/>
                  </a:solidFill>
                  <a:latin typeface="Arial" pitchFamily="34"/>
                  <a:cs typeface="Arial" pitchFamily="34"/>
                </a:rPr>
                <a:t>MarkovAdjusted</a:t>
              </a:r>
              <a:r>
                <a:rPr lang="en-US" sz="2000" dirty="0">
                  <a:solidFill>
                    <a:srgbClr val="000000"/>
                  </a:solidFill>
                  <a:latin typeface="Arial" pitchFamily="34"/>
                  <a:cs typeface="Arial" pitchFamily="34"/>
                </a:rPr>
                <a:t> uses </a:t>
              </a:r>
              <a:r>
                <a:rPr lang="en-US" sz="2000" dirty="0">
                  <a:solidFill>
                    <a:schemeClr val="tx1"/>
                  </a:solidFill>
                  <a:latin typeface="Arial" panose="020B0604020202020204" pitchFamily="34" charset="0"/>
                  <a:cs typeface="Arial" panose="020B0604020202020204" pitchFamily="34" charset="0"/>
                </a:rPr>
                <a:t>pitcher quality, batting lineup, ballpark, </a:t>
              </a:r>
            </a:p>
            <a:p>
              <a:pPr algn="ctr"/>
              <a:r>
                <a:rPr lang="en-US" sz="2000" dirty="0">
                  <a:solidFill>
                    <a:schemeClr val="tx1"/>
                  </a:solidFill>
                  <a:latin typeface="Arial" panose="020B0604020202020204" pitchFamily="34" charset="0"/>
                  <a:cs typeface="Arial" panose="020B0604020202020204" pitchFamily="34" charset="0"/>
                </a:rPr>
                <a:t>weather (and more) </a:t>
              </a:r>
              <a:r>
                <a:rPr lang="en-US" sz="2000" dirty="0">
                  <a:solidFill>
                    <a:srgbClr val="000000"/>
                  </a:solidFill>
                  <a:latin typeface="Arial" pitchFamily="34"/>
                  <a:cs typeface="Arial" pitchFamily="34"/>
                </a:rPr>
                <a:t>to create more accurate predictions</a:t>
              </a:r>
              <a:endParaRPr lang="en-US" sz="2000" dirty="0">
                <a:solidFill>
                  <a:schemeClr val="tx1"/>
                </a:solidFill>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1C090C21-5BB9-A544-8189-6A76B6D329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1637" y="5772613"/>
              <a:ext cx="443283" cy="443283"/>
            </a:xfrm>
            <a:prstGeom prst="rect">
              <a:avLst/>
            </a:prstGeom>
          </p:spPr>
        </p:pic>
      </p:grpSp>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965BC9A-48EB-4FC8-98A8-D99A6783D3BE}"/>
              </a:ext>
            </a:extLst>
          </p:cNvPr>
          <p:cNvSpPr txBox="1"/>
          <p:nvPr/>
        </p:nvSpPr>
        <p:spPr>
          <a:xfrm>
            <a:off x="7878645" y="6371799"/>
            <a:ext cx="3810000" cy="276999"/>
          </a:xfrm>
          <a:prstGeom prst="rect">
            <a:avLst/>
          </a:prstGeom>
          <a:noFill/>
        </p:spPr>
        <p:txBody>
          <a:bodyPr wrap="square" rtlCol="0">
            <a:spAutoFit/>
          </a:bodyPr>
          <a:lstStyle/>
          <a:p>
            <a:pPr algn="r"/>
            <a:r>
              <a:rPr lang="sv-SE" sz="1200" dirty="0">
                <a:solidFill>
                  <a:schemeClr val="bg1"/>
                </a:solidFill>
                <a:latin typeface="Arial" panose="020B0604020202020204" pitchFamily="34" charset="0"/>
                <a:cs typeface="Arial" panose="020B0604020202020204" pitchFamily="34" charset="0"/>
              </a:rPr>
              <a:t>© 2021 Privileged and Confidential</a:t>
            </a:r>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Tree>
    <p:extLst>
      <p:ext uri="{BB962C8B-B14F-4D97-AF65-F5344CB8AC3E}">
        <p14:creationId xmlns:p14="http://schemas.microsoft.com/office/powerpoint/2010/main" val="204615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646331"/>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US" sz="3600" dirty="0">
                <a:solidFill>
                  <a:srgbClr val="000000"/>
                </a:solidFill>
                <a:latin typeface="Arial" pitchFamily="34"/>
                <a:cs typeface="Arial" pitchFamily="34"/>
              </a:rPr>
              <a:t>Generating an </a:t>
            </a:r>
            <a:r>
              <a:rPr lang="en-US" sz="3600" dirty="0">
                <a:solidFill>
                  <a:srgbClr val="F05F22"/>
                </a:solidFill>
                <a:latin typeface="Arial" pitchFamily="34"/>
                <a:cs typeface="Arial" pitchFamily="34"/>
              </a:rPr>
              <a:t>Optimal</a:t>
            </a:r>
            <a:r>
              <a:rPr lang="en-US" sz="3600" dirty="0">
                <a:solidFill>
                  <a:srgbClr val="000000"/>
                </a:solidFill>
                <a:latin typeface="Arial" pitchFamily="34"/>
                <a:cs typeface="Arial" pitchFamily="34"/>
              </a:rPr>
              <a:t> </a:t>
            </a:r>
            <a:r>
              <a:rPr lang="en-US" sz="3600" dirty="0">
                <a:solidFill>
                  <a:srgbClr val="F05F22"/>
                </a:solidFill>
                <a:latin typeface="Arial" pitchFamily="34"/>
                <a:cs typeface="Arial" pitchFamily="34"/>
              </a:rPr>
              <a:t>Lineup</a:t>
            </a:r>
          </a:p>
        </p:txBody>
      </p:sp>
      <p:graphicFrame>
        <p:nvGraphicFramePr>
          <p:cNvPr id="12" name="Table 15">
            <a:extLst>
              <a:ext uri="{FF2B5EF4-FFF2-40B4-BE49-F238E27FC236}">
                <a16:creationId xmlns:a16="http://schemas.microsoft.com/office/drawing/2014/main" id="{6E1B35DE-F77B-46D8-B9F6-76A77104EF9C}"/>
              </a:ext>
            </a:extLst>
          </p:cNvPr>
          <p:cNvGraphicFramePr>
            <a:graphicFrameLocks noGrp="1"/>
          </p:cNvGraphicFramePr>
          <p:nvPr>
            <p:extLst>
              <p:ext uri="{D42A27DB-BD31-4B8C-83A1-F6EECF244321}">
                <p14:modId xmlns:p14="http://schemas.microsoft.com/office/powerpoint/2010/main" val="2521383665"/>
              </p:ext>
            </p:extLst>
          </p:nvPr>
        </p:nvGraphicFramePr>
        <p:xfrm>
          <a:off x="8138153" y="1208697"/>
          <a:ext cx="2339052" cy="3133332"/>
        </p:xfrm>
        <a:graphic>
          <a:graphicData uri="http://schemas.openxmlformats.org/drawingml/2006/table">
            <a:tbl>
              <a:tblPr firstRow="1" firstCol="1" bandRow="1">
                <a:effectLst/>
                <a:tableStyleId>{F5AB1C69-6EDB-4FF4-983F-18BD219EF322}</a:tableStyleId>
              </a:tblPr>
              <a:tblGrid>
                <a:gridCol w="929057">
                  <a:extLst>
                    <a:ext uri="{9D8B030D-6E8A-4147-A177-3AD203B41FA5}">
                      <a16:colId xmlns:a16="http://schemas.microsoft.com/office/drawing/2014/main" val="3459310916"/>
                    </a:ext>
                  </a:extLst>
                </a:gridCol>
                <a:gridCol w="1409995">
                  <a:extLst>
                    <a:ext uri="{9D8B030D-6E8A-4147-A177-3AD203B41FA5}">
                      <a16:colId xmlns:a16="http://schemas.microsoft.com/office/drawing/2014/main" val="3332446299"/>
                    </a:ext>
                  </a:extLst>
                </a:gridCol>
              </a:tblGrid>
              <a:tr h="322161">
                <a:tc>
                  <a:txBody>
                    <a:bodyPr/>
                    <a:lstStyle/>
                    <a:p>
                      <a:pPr marL="0" marR="0" lvl="0" algn="ctr">
                        <a:spcBef>
                          <a:spcPts val="0"/>
                        </a:spcBef>
                        <a:spcAft>
                          <a:spcPts val="0"/>
                        </a:spcAft>
                      </a:pPr>
                      <a:r>
                        <a:rPr lang="en-US" sz="1100" dirty="0">
                          <a:latin typeface="Arial" pitchFamily="34"/>
                          <a:ea typeface="Cambria" pitchFamily="18"/>
                          <a:cs typeface="Arial" pitchFamily="34"/>
                        </a:rPr>
                        <a:t>Order</a:t>
                      </a:r>
                    </a:p>
                  </a:txBody>
                  <a:tcPr marL="45930" marR="45930" marT="0" marB="0" anchor="ctr">
                    <a:lnR w="6345" cap="flat" cmpd="sng" algn="ctr">
                      <a:solidFill>
                        <a:srgbClr val="7F7F7F"/>
                      </a:solidFill>
                      <a:prstDash val="solid"/>
                      <a:round/>
                      <a:headEnd type="none" w="med" len="med"/>
                      <a:tailEnd type="none" w="med" len="med"/>
                    </a:lnR>
                    <a:lnB w="6345" cap="flat" cmpd="sng" algn="ctr">
                      <a:solidFill>
                        <a:srgbClr val="7F7F7F"/>
                      </a:solidFill>
                      <a:prstDash val="solid"/>
                      <a:round/>
                      <a:headEnd type="none" w="med" len="med"/>
                      <a:tailEnd type="none" w="med" len="med"/>
                    </a:lnB>
                  </a:tcPr>
                </a:tc>
                <a:tc>
                  <a:txBody>
                    <a:bodyPr/>
                    <a:lstStyle/>
                    <a:p>
                      <a:pPr marL="0" marR="0" lvl="0" algn="ctr">
                        <a:spcBef>
                          <a:spcPts val="0"/>
                        </a:spcBef>
                        <a:spcAft>
                          <a:spcPts val="0"/>
                        </a:spcAft>
                      </a:pPr>
                      <a:r>
                        <a:rPr lang="en-US" sz="1100" dirty="0">
                          <a:latin typeface="Arial" pitchFamily="34"/>
                          <a:ea typeface="Cambria" pitchFamily="18"/>
                          <a:cs typeface="Arial" pitchFamily="34"/>
                        </a:rPr>
                        <a:t>Actual Lineup</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979797"/>
                    </a:solidFill>
                  </a:tcPr>
                </a:tc>
                <a:extLst>
                  <a:ext uri="{0D108BD9-81ED-4DB2-BD59-A6C34878D82A}">
                    <a16:rowId xmlns:a16="http://schemas.microsoft.com/office/drawing/2014/main" val="2569480470"/>
                  </a:ext>
                </a:extLst>
              </a:tr>
              <a:tr h="333701">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1</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Christian Yelich</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789115819"/>
                  </a:ext>
                </a:extLst>
              </a:tr>
              <a:tr h="271457">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2</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Javier </a:t>
                      </a:r>
                      <a:r>
                        <a:rPr lang="en-US" sz="1200" b="0" kern="1200" dirty="0" err="1">
                          <a:solidFill>
                            <a:srgbClr val="000000"/>
                          </a:solidFill>
                          <a:latin typeface="Arial" pitchFamily="34"/>
                          <a:cs typeface="Arial" pitchFamily="34"/>
                        </a:rPr>
                        <a:t>Báez</a:t>
                      </a:r>
                      <a:endParaRPr lang="en-US" sz="1200" b="0" kern="1200" dirty="0">
                        <a:solidFill>
                          <a:srgbClr val="000000"/>
                        </a:solidFill>
                        <a:latin typeface="Arial" pitchFamily="34"/>
                        <a:cs typeface="Arial" pitchFamily="34"/>
                      </a:endParaRP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3479889561"/>
                  </a:ext>
                </a:extLst>
              </a:tr>
              <a:tr h="271457">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3</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Freddie Freeman</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143557932"/>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4</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Cody Bellinger</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431875237"/>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5</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Nolan Arenado</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359421049"/>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6</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Josh Bell</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910419907"/>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7</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Willson Contreras</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122499674"/>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8</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Ketel Marte</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384720192"/>
                  </a:ext>
                </a:extLst>
              </a:tr>
              <a:tr h="322426">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9</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Ronald </a:t>
                      </a:r>
                      <a:r>
                        <a:rPr lang="en-US" sz="1200" b="0" kern="1200" dirty="0" err="1">
                          <a:solidFill>
                            <a:srgbClr val="000000"/>
                          </a:solidFill>
                          <a:latin typeface="Arial" pitchFamily="34"/>
                          <a:cs typeface="Arial" pitchFamily="34"/>
                        </a:rPr>
                        <a:t>Acuña</a:t>
                      </a:r>
                      <a:r>
                        <a:rPr lang="en-US" sz="1200" b="0" kern="1200" dirty="0">
                          <a:solidFill>
                            <a:srgbClr val="000000"/>
                          </a:solidFill>
                          <a:latin typeface="Arial" pitchFamily="34"/>
                          <a:cs typeface="Arial" pitchFamily="34"/>
                        </a:rPr>
                        <a:t> Jr.</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106084103"/>
                  </a:ext>
                </a:extLst>
              </a:tr>
            </a:tbl>
          </a:graphicData>
        </a:graphic>
      </p:graphicFrame>
    </p:spTree>
    <p:extLst>
      <p:ext uri="{BB962C8B-B14F-4D97-AF65-F5344CB8AC3E}">
        <p14:creationId xmlns:p14="http://schemas.microsoft.com/office/powerpoint/2010/main" val="1588553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646331"/>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US" sz="3600" dirty="0">
                <a:solidFill>
                  <a:srgbClr val="000000"/>
                </a:solidFill>
                <a:latin typeface="Arial" pitchFamily="34"/>
                <a:cs typeface="Arial" pitchFamily="34"/>
              </a:rPr>
              <a:t>Generating an </a:t>
            </a:r>
            <a:r>
              <a:rPr lang="en-US" sz="3600" dirty="0">
                <a:solidFill>
                  <a:srgbClr val="F05F22"/>
                </a:solidFill>
                <a:latin typeface="Arial" pitchFamily="34"/>
                <a:cs typeface="Arial" pitchFamily="34"/>
              </a:rPr>
              <a:t>Optimal</a:t>
            </a:r>
            <a:r>
              <a:rPr lang="en-US" sz="3600" dirty="0">
                <a:solidFill>
                  <a:srgbClr val="000000"/>
                </a:solidFill>
                <a:latin typeface="Arial" pitchFamily="34"/>
                <a:cs typeface="Arial" pitchFamily="34"/>
              </a:rPr>
              <a:t> </a:t>
            </a:r>
            <a:r>
              <a:rPr lang="en-US" sz="3600" dirty="0">
                <a:solidFill>
                  <a:srgbClr val="F05F22"/>
                </a:solidFill>
                <a:latin typeface="Arial" pitchFamily="34"/>
                <a:cs typeface="Arial" pitchFamily="34"/>
              </a:rPr>
              <a:t>Lineup</a:t>
            </a:r>
          </a:p>
        </p:txBody>
      </p:sp>
      <p:sp>
        <p:nvSpPr>
          <p:cNvPr id="23" name="Content Placeholder 2">
            <a:extLst>
              <a:ext uri="{FF2B5EF4-FFF2-40B4-BE49-F238E27FC236}">
                <a16:creationId xmlns:a16="http://schemas.microsoft.com/office/drawing/2014/main" id="{1FF01162-04B9-4254-BA58-9BA818A49E83}"/>
              </a:ext>
            </a:extLst>
          </p:cNvPr>
          <p:cNvSpPr txBox="1"/>
          <p:nvPr/>
        </p:nvSpPr>
        <p:spPr>
          <a:xfrm>
            <a:off x="89940" y="1803110"/>
            <a:ext cx="3251197" cy="3857908"/>
          </a:xfrm>
          <a:prstGeom prst="rect">
            <a:avLst/>
          </a:prstGeom>
          <a:noFill/>
          <a:ln cap="flat">
            <a:noFill/>
          </a:ln>
        </p:spPr>
        <p:txBody>
          <a:bodyPr vert="horz" wrap="square" lIns="61237" tIns="30614" rIns="61237" bIns="30614" anchor="t" anchorCtr="0" compatLnSpc="1">
            <a:noAutofit/>
          </a:bodyPr>
          <a:lstStyle/>
          <a:p>
            <a:pPr marL="342900" lvl="0" indent="-342900">
              <a:spcBef>
                <a:spcPts val="300"/>
              </a:spcBef>
              <a:spcAft>
                <a:spcPts val="100"/>
              </a:spcAft>
              <a:buClr>
                <a:srgbClr val="F05F22"/>
              </a:buClr>
              <a:buSzPct val="100000"/>
              <a:buFont typeface="Arial" pitchFamily="34"/>
              <a:buChar char="•"/>
              <a:defRPr sz="1800" b="0" i="0" u="none" strike="noStrike" kern="0" cap="none" spc="0" baseline="0">
                <a:solidFill>
                  <a:srgbClr val="000000"/>
                </a:solidFill>
                <a:uFillTx/>
              </a:defRPr>
            </a:pPr>
            <a:r>
              <a:rPr lang="en-US" sz="1700" dirty="0">
                <a:solidFill>
                  <a:srgbClr val="000000"/>
                </a:solidFill>
                <a:latin typeface="Arial" pitchFamily="34"/>
                <a:cs typeface="Arial" pitchFamily="34"/>
              </a:rPr>
              <a:t>Iterate through 9-factorial permutations of lineups to generate run probabilities for the 1</a:t>
            </a:r>
            <a:r>
              <a:rPr lang="en-US" sz="1700" baseline="30000" dirty="0">
                <a:solidFill>
                  <a:srgbClr val="000000"/>
                </a:solidFill>
                <a:latin typeface="Arial" pitchFamily="34"/>
                <a:cs typeface="Arial" pitchFamily="34"/>
              </a:rPr>
              <a:t>st</a:t>
            </a:r>
            <a:r>
              <a:rPr lang="en-US" sz="1700" dirty="0">
                <a:solidFill>
                  <a:srgbClr val="000000"/>
                </a:solidFill>
                <a:latin typeface="Arial" pitchFamily="34"/>
                <a:cs typeface="Arial" pitchFamily="34"/>
              </a:rPr>
              <a:t> inning</a:t>
            </a:r>
          </a:p>
          <a:p>
            <a:pPr marL="342900" lvl="0" indent="-342900">
              <a:spcBef>
                <a:spcPts val="300"/>
              </a:spcBef>
              <a:spcAft>
                <a:spcPts val="100"/>
              </a:spcAft>
              <a:buClr>
                <a:srgbClr val="F05F22"/>
              </a:buClr>
              <a:buSzPct val="100000"/>
              <a:buFont typeface="Arial" pitchFamily="34"/>
              <a:buChar char="•"/>
              <a:defRPr sz="1800" b="0" i="0" u="none" strike="noStrike" kern="0" cap="none" spc="0" baseline="0">
                <a:solidFill>
                  <a:srgbClr val="000000"/>
                </a:solidFill>
                <a:uFillTx/>
              </a:defRPr>
            </a:pPr>
            <a:endParaRPr lang="en-US" sz="1700" dirty="0">
              <a:solidFill>
                <a:srgbClr val="000000"/>
              </a:solidFill>
              <a:latin typeface="Arial" pitchFamily="34"/>
              <a:cs typeface="Arial" pitchFamily="34"/>
            </a:endParaRPr>
          </a:p>
          <a:p>
            <a:pPr marR="0" lvl="0" algn="l" defTabSz="306186" rtl="0" fontAlgn="auto" hangingPunct="1">
              <a:lnSpc>
                <a:spcPct val="100000"/>
              </a:lnSpc>
              <a:spcBef>
                <a:spcPts val="600"/>
              </a:spcBef>
              <a:spcAft>
                <a:spcPts val="1200"/>
              </a:spcAft>
              <a:buClr>
                <a:srgbClr val="16323F"/>
              </a:buClr>
              <a:buSzPct val="100000"/>
              <a:tabLst/>
              <a:defRPr sz="1800" b="0" i="0" u="none" strike="noStrike" kern="0" cap="none" spc="0" baseline="0">
                <a:solidFill>
                  <a:srgbClr val="000000"/>
                </a:solidFill>
                <a:uFillTx/>
              </a:defRPr>
            </a:pPr>
            <a:endParaRPr lang="en-US" sz="2000" b="0" i="0" u="none" strike="noStrike" kern="1200" cap="none" spc="130" baseline="0" dirty="0">
              <a:solidFill>
                <a:srgbClr val="595959"/>
              </a:solidFill>
              <a:uFillTx/>
              <a:latin typeface="Calibri"/>
            </a:endParaRPr>
          </a:p>
          <a:p>
            <a:pPr marL="0" marR="0" lvl="0" indent="0" algn="l" defTabSz="306186" rtl="0" fontAlgn="auto" hangingPunct="1">
              <a:lnSpc>
                <a:spcPct val="100000"/>
              </a:lnSpc>
              <a:spcBef>
                <a:spcPts val="600"/>
              </a:spcBef>
              <a:spcAft>
                <a:spcPts val="1200"/>
              </a:spcAft>
              <a:buNone/>
              <a:tabLst/>
              <a:defRPr sz="1800" b="0" i="0" u="none" strike="noStrike" kern="0" cap="none" spc="0" baseline="0">
                <a:solidFill>
                  <a:srgbClr val="000000"/>
                </a:solidFill>
                <a:uFillTx/>
              </a:defRPr>
            </a:pPr>
            <a:endParaRPr lang="en-US" sz="2000" b="0" i="0" u="none" strike="noStrike" kern="1200" cap="none" spc="130" baseline="0" dirty="0">
              <a:solidFill>
                <a:srgbClr val="595959"/>
              </a:solidFill>
              <a:uFillTx/>
              <a:latin typeface="Calibri"/>
            </a:endParaRPr>
          </a:p>
        </p:txBody>
      </p:sp>
      <p:pic>
        <p:nvPicPr>
          <p:cNvPr id="24" name="Picture 13" descr="A picture containing radar chart&#10;&#10;Description automatically generated">
            <a:extLst>
              <a:ext uri="{FF2B5EF4-FFF2-40B4-BE49-F238E27FC236}">
                <a16:creationId xmlns:a16="http://schemas.microsoft.com/office/drawing/2014/main" id="{6A6EE520-0543-47AE-B1B9-D31D0781CBCE}"/>
              </a:ext>
            </a:extLst>
          </p:cNvPr>
          <p:cNvPicPr>
            <a:picLocks noChangeAspect="1"/>
          </p:cNvPicPr>
          <p:nvPr/>
        </p:nvPicPr>
        <p:blipFill>
          <a:blip r:embed="rId4"/>
          <a:stretch>
            <a:fillRect/>
          </a:stretch>
        </p:blipFill>
        <p:spPr>
          <a:xfrm>
            <a:off x="3579175" y="1189006"/>
            <a:ext cx="4301143" cy="4890941"/>
          </a:xfrm>
          <a:prstGeom prst="rect">
            <a:avLst/>
          </a:prstGeom>
          <a:noFill/>
          <a:ln cap="flat">
            <a:noFill/>
          </a:ln>
        </p:spPr>
      </p:pic>
      <p:cxnSp>
        <p:nvCxnSpPr>
          <p:cNvPr id="25" name="Straight Connector 28">
            <a:extLst>
              <a:ext uri="{FF2B5EF4-FFF2-40B4-BE49-F238E27FC236}">
                <a16:creationId xmlns:a16="http://schemas.microsoft.com/office/drawing/2014/main" id="{8E0301A6-09EB-4BB8-BA96-10A9F28E6D0A}"/>
              </a:ext>
            </a:extLst>
          </p:cNvPr>
          <p:cNvCxnSpPr>
            <a:cxnSpLocks/>
          </p:cNvCxnSpPr>
          <p:nvPr/>
        </p:nvCxnSpPr>
        <p:spPr>
          <a:xfrm>
            <a:off x="3406758" y="1231207"/>
            <a:ext cx="0" cy="4840302"/>
          </a:xfrm>
          <a:prstGeom prst="straightConnector1">
            <a:avLst/>
          </a:prstGeom>
          <a:noFill/>
          <a:ln w="6345" cap="flat">
            <a:solidFill>
              <a:srgbClr val="7F7F7F"/>
            </a:solidFill>
            <a:prstDash val="solid"/>
            <a:miter/>
          </a:ln>
        </p:spPr>
      </p:cxnSp>
      <p:graphicFrame>
        <p:nvGraphicFramePr>
          <p:cNvPr id="12" name="Table 15">
            <a:extLst>
              <a:ext uri="{FF2B5EF4-FFF2-40B4-BE49-F238E27FC236}">
                <a16:creationId xmlns:a16="http://schemas.microsoft.com/office/drawing/2014/main" id="{6E1B35DE-F77B-46D8-B9F6-76A77104EF9C}"/>
              </a:ext>
            </a:extLst>
          </p:cNvPr>
          <p:cNvGraphicFramePr>
            <a:graphicFrameLocks noGrp="1"/>
          </p:cNvGraphicFramePr>
          <p:nvPr>
            <p:extLst>
              <p:ext uri="{D42A27DB-BD31-4B8C-83A1-F6EECF244321}">
                <p14:modId xmlns:p14="http://schemas.microsoft.com/office/powerpoint/2010/main" val="3281991976"/>
              </p:ext>
            </p:extLst>
          </p:nvPr>
        </p:nvGraphicFramePr>
        <p:xfrm>
          <a:off x="8138153" y="1208697"/>
          <a:ext cx="2339052" cy="3133332"/>
        </p:xfrm>
        <a:graphic>
          <a:graphicData uri="http://schemas.openxmlformats.org/drawingml/2006/table">
            <a:tbl>
              <a:tblPr firstRow="1" firstCol="1" bandRow="1">
                <a:effectLst/>
                <a:tableStyleId>{F5AB1C69-6EDB-4FF4-983F-18BD219EF322}</a:tableStyleId>
              </a:tblPr>
              <a:tblGrid>
                <a:gridCol w="929057">
                  <a:extLst>
                    <a:ext uri="{9D8B030D-6E8A-4147-A177-3AD203B41FA5}">
                      <a16:colId xmlns:a16="http://schemas.microsoft.com/office/drawing/2014/main" val="3459310916"/>
                    </a:ext>
                  </a:extLst>
                </a:gridCol>
                <a:gridCol w="1409995">
                  <a:extLst>
                    <a:ext uri="{9D8B030D-6E8A-4147-A177-3AD203B41FA5}">
                      <a16:colId xmlns:a16="http://schemas.microsoft.com/office/drawing/2014/main" val="3332446299"/>
                    </a:ext>
                  </a:extLst>
                </a:gridCol>
              </a:tblGrid>
              <a:tr h="322161">
                <a:tc>
                  <a:txBody>
                    <a:bodyPr/>
                    <a:lstStyle/>
                    <a:p>
                      <a:pPr marL="0" marR="0" lvl="0" algn="ctr">
                        <a:spcBef>
                          <a:spcPts val="0"/>
                        </a:spcBef>
                        <a:spcAft>
                          <a:spcPts val="0"/>
                        </a:spcAft>
                      </a:pPr>
                      <a:r>
                        <a:rPr lang="en-US" sz="1100" dirty="0">
                          <a:latin typeface="Arial" pitchFamily="34"/>
                          <a:ea typeface="Cambria" pitchFamily="18"/>
                          <a:cs typeface="Arial" pitchFamily="34"/>
                        </a:rPr>
                        <a:t>Order</a:t>
                      </a:r>
                    </a:p>
                  </a:txBody>
                  <a:tcPr marL="45930" marR="45930" marT="0" marB="0" anchor="ctr">
                    <a:lnR w="6345" cap="flat" cmpd="sng" algn="ctr">
                      <a:solidFill>
                        <a:srgbClr val="7F7F7F"/>
                      </a:solidFill>
                      <a:prstDash val="solid"/>
                      <a:round/>
                      <a:headEnd type="none" w="med" len="med"/>
                      <a:tailEnd type="none" w="med" len="med"/>
                    </a:lnR>
                    <a:lnB w="6345" cap="flat" cmpd="sng" algn="ctr">
                      <a:solidFill>
                        <a:srgbClr val="7F7F7F"/>
                      </a:solidFill>
                      <a:prstDash val="solid"/>
                      <a:round/>
                      <a:headEnd type="none" w="med" len="med"/>
                      <a:tailEnd type="none" w="med" len="med"/>
                    </a:lnB>
                  </a:tcPr>
                </a:tc>
                <a:tc>
                  <a:txBody>
                    <a:bodyPr/>
                    <a:lstStyle/>
                    <a:p>
                      <a:pPr marL="0" marR="0" lvl="0" algn="ctr">
                        <a:spcBef>
                          <a:spcPts val="0"/>
                        </a:spcBef>
                        <a:spcAft>
                          <a:spcPts val="0"/>
                        </a:spcAft>
                      </a:pPr>
                      <a:r>
                        <a:rPr lang="en-US" sz="1100" dirty="0">
                          <a:latin typeface="Arial" pitchFamily="34"/>
                          <a:ea typeface="Cambria" pitchFamily="18"/>
                          <a:cs typeface="Arial" pitchFamily="34"/>
                        </a:rPr>
                        <a:t>Actual Lineup</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979797"/>
                    </a:solidFill>
                  </a:tcPr>
                </a:tc>
                <a:extLst>
                  <a:ext uri="{0D108BD9-81ED-4DB2-BD59-A6C34878D82A}">
                    <a16:rowId xmlns:a16="http://schemas.microsoft.com/office/drawing/2014/main" val="2569480470"/>
                  </a:ext>
                </a:extLst>
              </a:tr>
              <a:tr h="333701">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1</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Christian Yelich</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789115819"/>
                  </a:ext>
                </a:extLst>
              </a:tr>
              <a:tr h="271457">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2</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Javier </a:t>
                      </a:r>
                      <a:r>
                        <a:rPr lang="en-US" sz="1200" b="0" kern="1200" dirty="0" err="1">
                          <a:solidFill>
                            <a:srgbClr val="000000"/>
                          </a:solidFill>
                          <a:latin typeface="Arial" pitchFamily="34"/>
                          <a:cs typeface="Arial" pitchFamily="34"/>
                        </a:rPr>
                        <a:t>Báez</a:t>
                      </a:r>
                      <a:endParaRPr lang="en-US" sz="1200" b="0" kern="1200" dirty="0">
                        <a:solidFill>
                          <a:srgbClr val="000000"/>
                        </a:solidFill>
                        <a:latin typeface="Arial" pitchFamily="34"/>
                        <a:cs typeface="Arial" pitchFamily="34"/>
                      </a:endParaRP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3479889561"/>
                  </a:ext>
                </a:extLst>
              </a:tr>
              <a:tr h="271457">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3</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Freddie Freeman</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143557932"/>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4</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Cody Bellinger</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431875237"/>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5</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Nolan Arenado</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359421049"/>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6</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Josh Bell</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910419907"/>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7</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Willson Contreras</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122499674"/>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8</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Ketel Marte</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384720192"/>
                  </a:ext>
                </a:extLst>
              </a:tr>
              <a:tr h="322426">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9</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Ronald </a:t>
                      </a:r>
                      <a:r>
                        <a:rPr lang="en-US" sz="1200" b="0" kern="1200" dirty="0" err="1">
                          <a:solidFill>
                            <a:srgbClr val="000000"/>
                          </a:solidFill>
                          <a:latin typeface="Arial" pitchFamily="34"/>
                          <a:cs typeface="Arial" pitchFamily="34"/>
                        </a:rPr>
                        <a:t>Acuña</a:t>
                      </a:r>
                      <a:r>
                        <a:rPr lang="en-US" sz="1200" b="0" kern="1200" dirty="0">
                          <a:solidFill>
                            <a:srgbClr val="000000"/>
                          </a:solidFill>
                          <a:latin typeface="Arial" pitchFamily="34"/>
                          <a:cs typeface="Arial" pitchFamily="34"/>
                        </a:rPr>
                        <a:t> Jr.</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106084103"/>
                  </a:ext>
                </a:extLst>
              </a:tr>
            </a:tbl>
          </a:graphicData>
        </a:graphic>
      </p:graphicFrame>
    </p:spTree>
    <p:extLst>
      <p:ext uri="{BB962C8B-B14F-4D97-AF65-F5344CB8AC3E}">
        <p14:creationId xmlns:p14="http://schemas.microsoft.com/office/powerpoint/2010/main" val="151120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dissolve">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646331"/>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US" sz="3600" dirty="0">
                <a:solidFill>
                  <a:srgbClr val="000000"/>
                </a:solidFill>
                <a:latin typeface="Arial" pitchFamily="34"/>
                <a:cs typeface="Arial" pitchFamily="34"/>
              </a:rPr>
              <a:t>Generating an </a:t>
            </a:r>
            <a:r>
              <a:rPr lang="en-US" sz="3600" dirty="0">
                <a:solidFill>
                  <a:srgbClr val="F05F22"/>
                </a:solidFill>
                <a:latin typeface="Arial" pitchFamily="34"/>
                <a:cs typeface="Arial" pitchFamily="34"/>
              </a:rPr>
              <a:t>Optimal</a:t>
            </a:r>
            <a:r>
              <a:rPr lang="en-US" sz="3600" dirty="0">
                <a:solidFill>
                  <a:srgbClr val="000000"/>
                </a:solidFill>
                <a:latin typeface="Arial" pitchFamily="34"/>
                <a:cs typeface="Arial" pitchFamily="34"/>
              </a:rPr>
              <a:t> </a:t>
            </a:r>
            <a:r>
              <a:rPr lang="en-US" sz="3600" dirty="0">
                <a:solidFill>
                  <a:srgbClr val="F05F22"/>
                </a:solidFill>
                <a:latin typeface="Arial" pitchFamily="34"/>
                <a:cs typeface="Arial" pitchFamily="34"/>
              </a:rPr>
              <a:t>Lineup</a:t>
            </a:r>
          </a:p>
        </p:txBody>
      </p:sp>
      <p:sp>
        <p:nvSpPr>
          <p:cNvPr id="23" name="Content Placeholder 2">
            <a:extLst>
              <a:ext uri="{FF2B5EF4-FFF2-40B4-BE49-F238E27FC236}">
                <a16:creationId xmlns:a16="http://schemas.microsoft.com/office/drawing/2014/main" id="{1FF01162-04B9-4254-BA58-9BA818A49E83}"/>
              </a:ext>
            </a:extLst>
          </p:cNvPr>
          <p:cNvSpPr txBox="1"/>
          <p:nvPr/>
        </p:nvSpPr>
        <p:spPr>
          <a:xfrm>
            <a:off x="89940" y="1803110"/>
            <a:ext cx="3251197" cy="3857908"/>
          </a:xfrm>
          <a:prstGeom prst="rect">
            <a:avLst/>
          </a:prstGeom>
          <a:noFill/>
          <a:ln cap="flat">
            <a:noFill/>
          </a:ln>
        </p:spPr>
        <p:txBody>
          <a:bodyPr vert="horz" wrap="square" lIns="61237" tIns="30614" rIns="61237" bIns="30614" anchor="t" anchorCtr="0" compatLnSpc="1">
            <a:noAutofit/>
          </a:bodyPr>
          <a:lstStyle/>
          <a:p>
            <a:pPr marL="342900" lvl="0" indent="-342900">
              <a:spcBef>
                <a:spcPts val="300"/>
              </a:spcBef>
              <a:spcAft>
                <a:spcPts val="100"/>
              </a:spcAft>
              <a:buClr>
                <a:srgbClr val="F05F22"/>
              </a:buClr>
              <a:buSzPct val="100000"/>
              <a:buFont typeface="Arial" pitchFamily="34"/>
              <a:buChar char="•"/>
              <a:defRPr sz="1800" b="0" i="0" u="none" strike="noStrike" kern="0" cap="none" spc="0" baseline="0">
                <a:solidFill>
                  <a:srgbClr val="000000"/>
                </a:solidFill>
                <a:uFillTx/>
              </a:defRPr>
            </a:pPr>
            <a:r>
              <a:rPr lang="en-US" sz="1700" dirty="0">
                <a:solidFill>
                  <a:srgbClr val="000000"/>
                </a:solidFill>
                <a:latin typeface="Arial" pitchFamily="34"/>
                <a:cs typeface="Arial" pitchFamily="34"/>
              </a:rPr>
              <a:t>Iterate through 9-factorial permutations of lineups to generate run probabilities for the 1</a:t>
            </a:r>
            <a:r>
              <a:rPr lang="en-US" sz="1700" baseline="30000" dirty="0">
                <a:solidFill>
                  <a:srgbClr val="000000"/>
                </a:solidFill>
                <a:latin typeface="Arial" pitchFamily="34"/>
                <a:cs typeface="Arial" pitchFamily="34"/>
              </a:rPr>
              <a:t>st</a:t>
            </a:r>
            <a:r>
              <a:rPr lang="en-US" sz="1700" dirty="0">
                <a:solidFill>
                  <a:srgbClr val="000000"/>
                </a:solidFill>
                <a:latin typeface="Arial" pitchFamily="34"/>
                <a:cs typeface="Arial" pitchFamily="34"/>
              </a:rPr>
              <a:t> inning</a:t>
            </a:r>
          </a:p>
          <a:p>
            <a:pPr marL="342900" lvl="0" indent="-342900">
              <a:spcBef>
                <a:spcPts val="300"/>
              </a:spcBef>
              <a:spcAft>
                <a:spcPts val="100"/>
              </a:spcAft>
              <a:buClr>
                <a:srgbClr val="F05F22"/>
              </a:buClr>
              <a:buSzPct val="100000"/>
              <a:buFont typeface="Arial" pitchFamily="34"/>
              <a:buChar char="•"/>
              <a:defRPr sz="1800" b="0" i="0" u="none" strike="noStrike" kern="0" cap="none" spc="0" baseline="0">
                <a:solidFill>
                  <a:srgbClr val="000000"/>
                </a:solidFill>
                <a:uFillTx/>
              </a:defRPr>
            </a:pPr>
            <a:endParaRPr lang="en-US" sz="1700" dirty="0">
              <a:solidFill>
                <a:srgbClr val="000000"/>
              </a:solidFill>
              <a:latin typeface="Arial" pitchFamily="34"/>
              <a:cs typeface="Arial" pitchFamily="34"/>
            </a:endParaRPr>
          </a:p>
          <a:p>
            <a:pPr marL="342900" lvl="0" indent="-342900">
              <a:spcBef>
                <a:spcPts val="300"/>
              </a:spcBef>
              <a:spcAft>
                <a:spcPts val="100"/>
              </a:spcAft>
              <a:buClr>
                <a:srgbClr val="F05F22"/>
              </a:buClr>
              <a:buSzPct val="100000"/>
              <a:buFont typeface="Arial" pitchFamily="34"/>
              <a:buChar char="•"/>
              <a:defRPr sz="1800" b="0" i="0" u="none" strike="noStrike" kern="0" cap="none" spc="0" baseline="0">
                <a:solidFill>
                  <a:srgbClr val="000000"/>
                </a:solidFill>
                <a:uFillTx/>
              </a:defRPr>
            </a:pPr>
            <a:r>
              <a:rPr lang="en-US" sz="1700" dirty="0">
                <a:solidFill>
                  <a:srgbClr val="000000"/>
                </a:solidFill>
                <a:latin typeface="Arial" pitchFamily="34"/>
                <a:cs typeface="Arial" pitchFamily="34"/>
              </a:rPr>
              <a:t>Can extend model to predict outcomes for entire games by modelling player substitutions</a:t>
            </a:r>
            <a:endParaRPr lang="en-US" sz="2400" b="1" i="0" u="none" strike="noStrike" kern="1200" cap="none" spc="130" baseline="0" dirty="0">
              <a:solidFill>
                <a:srgbClr val="65A95D"/>
              </a:solidFill>
              <a:effectLst>
                <a:outerShdw dist="38096" dir="2700000">
                  <a:srgbClr val="000000"/>
                </a:outerShdw>
              </a:effectLst>
              <a:uFillTx/>
              <a:latin typeface="Calibri"/>
            </a:endParaRPr>
          </a:p>
          <a:p>
            <a:pPr marL="353049" marR="0" lvl="0" indent="-353049" algn="l" defTabSz="306186" rtl="0" fontAlgn="auto" hangingPunct="1">
              <a:lnSpc>
                <a:spcPct val="100000"/>
              </a:lnSpc>
              <a:spcBef>
                <a:spcPts val="600"/>
              </a:spcBef>
              <a:spcAft>
                <a:spcPts val="1200"/>
              </a:spcAft>
              <a:buClr>
                <a:srgbClr val="16323F"/>
              </a:buClr>
              <a:buSzPct val="100000"/>
              <a:buFont typeface="Arial"/>
              <a:buChar char="•"/>
              <a:tabLst/>
              <a:defRPr sz="1800" b="0" i="0" u="none" strike="noStrike" kern="0" cap="none" spc="0" baseline="0">
                <a:solidFill>
                  <a:srgbClr val="000000"/>
                </a:solidFill>
                <a:uFillTx/>
              </a:defRPr>
            </a:pPr>
            <a:endParaRPr lang="en-US" sz="2000" b="0" i="0" u="none" strike="noStrike" kern="1200" cap="none" spc="130" baseline="0" dirty="0">
              <a:solidFill>
                <a:srgbClr val="595959"/>
              </a:solidFill>
              <a:uFillTx/>
              <a:latin typeface="Calibri"/>
            </a:endParaRPr>
          </a:p>
          <a:p>
            <a:pPr marL="0" marR="0" lvl="0" indent="0" algn="l" defTabSz="306186" rtl="0" fontAlgn="auto" hangingPunct="1">
              <a:lnSpc>
                <a:spcPct val="100000"/>
              </a:lnSpc>
              <a:spcBef>
                <a:spcPts val="600"/>
              </a:spcBef>
              <a:spcAft>
                <a:spcPts val="1200"/>
              </a:spcAft>
              <a:buNone/>
              <a:tabLst/>
              <a:defRPr sz="1800" b="0" i="0" u="none" strike="noStrike" kern="0" cap="none" spc="0" baseline="0">
                <a:solidFill>
                  <a:srgbClr val="000000"/>
                </a:solidFill>
                <a:uFillTx/>
              </a:defRPr>
            </a:pPr>
            <a:endParaRPr lang="en-US" sz="2000" b="0" i="0" u="none" strike="noStrike" kern="1200" cap="none" spc="130" baseline="0" dirty="0">
              <a:solidFill>
                <a:srgbClr val="595959"/>
              </a:solidFill>
              <a:uFillTx/>
              <a:latin typeface="Calibri"/>
            </a:endParaRPr>
          </a:p>
        </p:txBody>
      </p:sp>
      <p:pic>
        <p:nvPicPr>
          <p:cNvPr id="24" name="Picture 13" descr="A picture containing radar chart&#10;&#10;Description automatically generated">
            <a:extLst>
              <a:ext uri="{FF2B5EF4-FFF2-40B4-BE49-F238E27FC236}">
                <a16:creationId xmlns:a16="http://schemas.microsoft.com/office/drawing/2014/main" id="{6A6EE520-0543-47AE-B1B9-D31D0781CBCE}"/>
              </a:ext>
            </a:extLst>
          </p:cNvPr>
          <p:cNvPicPr>
            <a:picLocks noChangeAspect="1"/>
          </p:cNvPicPr>
          <p:nvPr/>
        </p:nvPicPr>
        <p:blipFill>
          <a:blip r:embed="rId4"/>
          <a:stretch>
            <a:fillRect/>
          </a:stretch>
        </p:blipFill>
        <p:spPr>
          <a:xfrm>
            <a:off x="3579175" y="1189006"/>
            <a:ext cx="4301143" cy="4890941"/>
          </a:xfrm>
          <a:prstGeom prst="rect">
            <a:avLst/>
          </a:prstGeom>
          <a:noFill/>
          <a:ln cap="flat">
            <a:noFill/>
          </a:ln>
        </p:spPr>
      </p:pic>
      <p:cxnSp>
        <p:nvCxnSpPr>
          <p:cNvPr id="25" name="Straight Connector 28">
            <a:extLst>
              <a:ext uri="{FF2B5EF4-FFF2-40B4-BE49-F238E27FC236}">
                <a16:creationId xmlns:a16="http://schemas.microsoft.com/office/drawing/2014/main" id="{8E0301A6-09EB-4BB8-BA96-10A9F28E6D0A}"/>
              </a:ext>
            </a:extLst>
          </p:cNvPr>
          <p:cNvCxnSpPr>
            <a:cxnSpLocks/>
          </p:cNvCxnSpPr>
          <p:nvPr/>
        </p:nvCxnSpPr>
        <p:spPr>
          <a:xfrm>
            <a:off x="3406758" y="1231207"/>
            <a:ext cx="0" cy="4840302"/>
          </a:xfrm>
          <a:prstGeom prst="straightConnector1">
            <a:avLst/>
          </a:prstGeom>
          <a:noFill/>
          <a:ln w="6345" cap="flat">
            <a:solidFill>
              <a:srgbClr val="7F7F7F"/>
            </a:solidFill>
            <a:prstDash val="solid"/>
            <a:miter/>
          </a:ln>
        </p:spPr>
      </p:cxnSp>
      <p:sp>
        <p:nvSpPr>
          <p:cNvPr id="10" name="Rectangle 9">
            <a:extLst>
              <a:ext uri="{FF2B5EF4-FFF2-40B4-BE49-F238E27FC236}">
                <a16:creationId xmlns:a16="http://schemas.microsoft.com/office/drawing/2014/main" id="{88781897-F49C-A642-A26D-B709A65C1DBE}"/>
              </a:ext>
            </a:extLst>
          </p:cNvPr>
          <p:cNvSpPr/>
          <p:nvPr/>
        </p:nvSpPr>
        <p:spPr>
          <a:xfrm flipH="1">
            <a:off x="8658725" y="4762110"/>
            <a:ext cx="3243715" cy="1315418"/>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306186"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en-US" sz="1800" b="0" i="0" u="none" strike="noStrike" kern="0" cap="none" spc="87" baseline="0" dirty="0">
              <a:solidFill>
                <a:srgbClr val="000000"/>
              </a:solidFill>
              <a:uFillTx/>
              <a:latin typeface="Arial" pitchFamily="34"/>
            </a:endParaRPr>
          </a:p>
          <a:p>
            <a:pPr marL="0" marR="0" lvl="0" indent="0" algn="ctr" defTabSz="306186"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en-US" sz="1800" b="0" i="0" u="none" strike="noStrike" kern="0" cap="none" spc="87" baseline="0" dirty="0">
              <a:solidFill>
                <a:srgbClr val="000000"/>
              </a:solidFill>
              <a:uFillTx/>
              <a:latin typeface="Arial" pitchFamily="34"/>
            </a:endParaRPr>
          </a:p>
          <a:p>
            <a:pPr marL="0" marR="0" lvl="0" indent="0" algn="ctr" defTabSz="306186" rtl="0" fontAlgn="auto" hangingPunct="1">
              <a:lnSpc>
                <a:spcPct val="100000"/>
              </a:lnSpc>
              <a:spcBef>
                <a:spcPts val="200"/>
              </a:spcBef>
              <a:spcAft>
                <a:spcPts val="0"/>
              </a:spcAft>
              <a:buNone/>
              <a:tabLst/>
              <a:defRPr sz="1800" b="0" i="0" u="none" strike="noStrike" kern="0" cap="none" spc="0" baseline="0">
                <a:solidFill>
                  <a:srgbClr val="000000"/>
                </a:solidFill>
                <a:uFillTx/>
              </a:defRPr>
            </a:pPr>
            <a:r>
              <a:rPr lang="en-US" sz="1500" kern="0" dirty="0">
                <a:solidFill>
                  <a:srgbClr val="000000"/>
                </a:solidFill>
                <a:latin typeface="Arial" pitchFamily="34"/>
                <a:cs typeface="Arial" pitchFamily="34"/>
              </a:rPr>
              <a:t>Singlearity-Markov generated 6.7% more runs than actual lineup</a:t>
            </a:r>
            <a:endParaRPr lang="en-US" sz="1500" b="1" i="0" u="none" strike="noStrike" kern="0" cap="none" spc="0" baseline="0" dirty="0">
              <a:solidFill>
                <a:srgbClr val="000000"/>
              </a:solidFill>
              <a:uFillTx/>
              <a:latin typeface="Arial" pitchFamily="34"/>
              <a:cs typeface="Arial" pitchFamily="34"/>
            </a:endParaRPr>
          </a:p>
        </p:txBody>
      </p:sp>
      <p:graphicFrame>
        <p:nvGraphicFramePr>
          <p:cNvPr id="12" name="Table 15">
            <a:extLst>
              <a:ext uri="{FF2B5EF4-FFF2-40B4-BE49-F238E27FC236}">
                <a16:creationId xmlns:a16="http://schemas.microsoft.com/office/drawing/2014/main" id="{6E1B35DE-F77B-46D8-B9F6-76A77104EF9C}"/>
              </a:ext>
            </a:extLst>
          </p:cNvPr>
          <p:cNvGraphicFramePr>
            <a:graphicFrameLocks noGrp="1"/>
          </p:cNvGraphicFramePr>
          <p:nvPr/>
        </p:nvGraphicFramePr>
        <p:xfrm>
          <a:off x="8138153" y="1208697"/>
          <a:ext cx="3749047" cy="3603754"/>
        </p:xfrm>
        <a:graphic>
          <a:graphicData uri="http://schemas.openxmlformats.org/drawingml/2006/table">
            <a:tbl>
              <a:tblPr firstRow="1" firstCol="1" bandRow="1">
                <a:effectLst/>
                <a:tableStyleId>{F5AB1C69-6EDB-4FF4-983F-18BD219EF322}</a:tableStyleId>
              </a:tblPr>
              <a:tblGrid>
                <a:gridCol w="929057">
                  <a:extLst>
                    <a:ext uri="{9D8B030D-6E8A-4147-A177-3AD203B41FA5}">
                      <a16:colId xmlns:a16="http://schemas.microsoft.com/office/drawing/2014/main" val="3459310916"/>
                    </a:ext>
                  </a:extLst>
                </a:gridCol>
                <a:gridCol w="1409995">
                  <a:extLst>
                    <a:ext uri="{9D8B030D-6E8A-4147-A177-3AD203B41FA5}">
                      <a16:colId xmlns:a16="http://schemas.microsoft.com/office/drawing/2014/main" val="3332446299"/>
                    </a:ext>
                  </a:extLst>
                </a:gridCol>
                <a:gridCol w="1409995">
                  <a:extLst>
                    <a:ext uri="{9D8B030D-6E8A-4147-A177-3AD203B41FA5}">
                      <a16:colId xmlns:a16="http://schemas.microsoft.com/office/drawing/2014/main" val="1552341041"/>
                    </a:ext>
                  </a:extLst>
                </a:gridCol>
              </a:tblGrid>
              <a:tr h="322161">
                <a:tc>
                  <a:txBody>
                    <a:bodyPr/>
                    <a:lstStyle/>
                    <a:p>
                      <a:pPr marL="0" marR="0" lvl="0" algn="ctr">
                        <a:spcBef>
                          <a:spcPts val="0"/>
                        </a:spcBef>
                        <a:spcAft>
                          <a:spcPts val="0"/>
                        </a:spcAft>
                      </a:pPr>
                      <a:r>
                        <a:rPr lang="en-US" sz="1100" dirty="0">
                          <a:latin typeface="Arial" pitchFamily="34"/>
                          <a:ea typeface="Cambria" pitchFamily="18"/>
                          <a:cs typeface="Arial" pitchFamily="34"/>
                        </a:rPr>
                        <a:t>Order</a:t>
                      </a:r>
                    </a:p>
                  </a:txBody>
                  <a:tcPr marL="45930" marR="45930" marT="0" marB="0" anchor="ctr">
                    <a:lnR w="6345" cap="flat" cmpd="sng" algn="ctr">
                      <a:solidFill>
                        <a:srgbClr val="7F7F7F"/>
                      </a:solidFill>
                      <a:prstDash val="solid"/>
                      <a:round/>
                      <a:headEnd type="none" w="med" len="med"/>
                      <a:tailEnd type="none" w="med" len="med"/>
                    </a:lnR>
                    <a:lnB w="6345" cap="flat" cmpd="sng" algn="ctr">
                      <a:solidFill>
                        <a:srgbClr val="7F7F7F"/>
                      </a:solidFill>
                      <a:prstDash val="solid"/>
                      <a:round/>
                      <a:headEnd type="none" w="med" len="med"/>
                      <a:tailEnd type="none" w="med" len="med"/>
                    </a:lnB>
                  </a:tcPr>
                </a:tc>
                <a:tc>
                  <a:txBody>
                    <a:bodyPr/>
                    <a:lstStyle/>
                    <a:p>
                      <a:pPr marL="0" marR="0" lvl="0" algn="ctr">
                        <a:spcBef>
                          <a:spcPts val="0"/>
                        </a:spcBef>
                        <a:spcAft>
                          <a:spcPts val="0"/>
                        </a:spcAft>
                      </a:pPr>
                      <a:r>
                        <a:rPr lang="en-US" sz="1100" dirty="0">
                          <a:latin typeface="Arial" pitchFamily="34"/>
                          <a:ea typeface="Cambria" pitchFamily="18"/>
                          <a:cs typeface="Arial" pitchFamily="34"/>
                        </a:rPr>
                        <a:t>Actual Lineup</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979797"/>
                    </a:solidFill>
                  </a:tcPr>
                </a:tc>
                <a:tc>
                  <a:txBody>
                    <a:bodyPr/>
                    <a:lstStyle/>
                    <a:p>
                      <a:pPr marL="0" marR="0" lvl="0" algn="ctr">
                        <a:spcBef>
                          <a:spcPts val="0"/>
                        </a:spcBef>
                        <a:spcAft>
                          <a:spcPts val="0"/>
                        </a:spcAft>
                      </a:pPr>
                      <a:r>
                        <a:rPr lang="en-US" sz="1100">
                          <a:latin typeface="Arial" pitchFamily="34"/>
                          <a:ea typeface="Cambria" pitchFamily="18"/>
                          <a:cs typeface="Arial" pitchFamily="34"/>
                        </a:rPr>
                        <a:t>Optimal Lineup</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05F22"/>
                    </a:solidFill>
                  </a:tcPr>
                </a:tc>
                <a:extLst>
                  <a:ext uri="{0D108BD9-81ED-4DB2-BD59-A6C34878D82A}">
                    <a16:rowId xmlns:a16="http://schemas.microsoft.com/office/drawing/2014/main" val="2569480470"/>
                  </a:ext>
                </a:extLst>
              </a:tr>
              <a:tr h="333701">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1</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Christian Yelich</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Ronald Acuña Jr.</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789115819"/>
                  </a:ext>
                </a:extLst>
              </a:tr>
              <a:tr h="271457">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2</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Javier </a:t>
                      </a:r>
                      <a:r>
                        <a:rPr lang="en-US" sz="1200" b="0" kern="1200" dirty="0" err="1">
                          <a:solidFill>
                            <a:srgbClr val="000000"/>
                          </a:solidFill>
                          <a:latin typeface="Arial" pitchFamily="34"/>
                          <a:cs typeface="Arial" pitchFamily="34"/>
                        </a:rPr>
                        <a:t>Báez</a:t>
                      </a:r>
                      <a:endParaRPr lang="en-US" sz="1200" b="0" kern="1200" dirty="0">
                        <a:solidFill>
                          <a:srgbClr val="000000"/>
                        </a:solidFill>
                        <a:latin typeface="Arial" pitchFamily="34"/>
                        <a:cs typeface="Arial" pitchFamily="34"/>
                      </a:endParaRP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Christian Yelich</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3479889561"/>
                  </a:ext>
                </a:extLst>
              </a:tr>
              <a:tr h="271457">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3</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Freddie Freeman</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Cody Bellinger</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143557932"/>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4</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Cody Bellinger</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Josh Bell</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431875237"/>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5</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Nolan Arenado</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Nolan Arenado</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359421049"/>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6</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Josh Bell</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Ketel Marte</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910419907"/>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7</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Willson Contreras</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Freddie Freeman</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122499674"/>
                  </a:ext>
                </a:extLst>
              </a:tr>
              <a:tr h="322426">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8</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Ketel Marte</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Willson Contreras</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384720192"/>
                  </a:ext>
                </a:extLst>
              </a:tr>
              <a:tr h="322426">
                <a:tc>
                  <a:txBody>
                    <a:bodyPr/>
                    <a:lstStyle/>
                    <a:p>
                      <a:pPr marL="0" marR="0" lvl="0" algn="ctr" defTabSz="914400" rtl="0" hangingPunct="1">
                        <a:spcBef>
                          <a:spcPts val="0"/>
                        </a:spcBef>
                        <a:spcAft>
                          <a:spcPts val="0"/>
                        </a:spcAft>
                      </a:pPr>
                      <a:r>
                        <a:rPr lang="en-US" sz="1200" b="0" kern="1200" dirty="0">
                          <a:solidFill>
                            <a:srgbClr val="000000"/>
                          </a:solidFill>
                          <a:latin typeface="Arial" pitchFamily="34"/>
                          <a:cs typeface="Arial" pitchFamily="34"/>
                        </a:rPr>
                        <a:t>9</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2F2F2"/>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Ronald Acuña Jr.</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tc>
                  <a:txBody>
                    <a:bodyPr/>
                    <a:lstStyle/>
                    <a:p>
                      <a:pPr marL="0" marR="0" lvl="0" algn="ctr" defTabSz="914400" rtl="0" hangingPunct="1">
                        <a:spcBef>
                          <a:spcPts val="0"/>
                        </a:spcBef>
                        <a:spcAft>
                          <a:spcPts val="0"/>
                        </a:spcAft>
                      </a:pPr>
                      <a:r>
                        <a:rPr lang="en-US" sz="1200" b="0" kern="1200">
                          <a:solidFill>
                            <a:srgbClr val="000000"/>
                          </a:solidFill>
                          <a:latin typeface="Arial" pitchFamily="34"/>
                          <a:cs typeface="Arial" pitchFamily="34"/>
                        </a:rPr>
                        <a:t>Javier Báez</a:t>
                      </a:r>
                    </a:p>
                  </a:txBody>
                  <a:tcPr marL="45930" marR="45930" marT="0" marB="0">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106084103"/>
                  </a:ext>
                </a:extLst>
              </a:tr>
              <a:tr h="470422">
                <a:tc>
                  <a:txBody>
                    <a:bodyPr/>
                    <a:lstStyle/>
                    <a:p>
                      <a:pPr marL="0" marR="0" lvl="0" algn="ctr" defTabSz="914400" rtl="0" hangingPunct="1">
                        <a:spcBef>
                          <a:spcPts val="0"/>
                        </a:spcBef>
                        <a:spcAft>
                          <a:spcPts val="0"/>
                        </a:spcAft>
                      </a:pPr>
                      <a:r>
                        <a:rPr lang="en-US" sz="1050" b="1" kern="1200" dirty="0">
                          <a:solidFill>
                            <a:srgbClr val="FFFFFF"/>
                          </a:solidFill>
                          <a:latin typeface="Arial" pitchFamily="34"/>
                          <a:cs typeface="Arial" pitchFamily="34"/>
                        </a:rPr>
                        <a:t>Expected 1</a:t>
                      </a:r>
                      <a:r>
                        <a:rPr lang="en-US" sz="1050" b="1" kern="1200" baseline="30000" dirty="0">
                          <a:solidFill>
                            <a:srgbClr val="FFFFFF"/>
                          </a:solidFill>
                          <a:latin typeface="Arial" pitchFamily="34"/>
                          <a:cs typeface="Arial" pitchFamily="34"/>
                        </a:rPr>
                        <a:t>st</a:t>
                      </a:r>
                      <a:r>
                        <a:rPr lang="en-US" sz="1050" b="1" kern="1200" dirty="0">
                          <a:solidFill>
                            <a:srgbClr val="FFFFFF"/>
                          </a:solidFill>
                          <a:latin typeface="Arial" pitchFamily="34"/>
                          <a:cs typeface="Arial" pitchFamily="34"/>
                        </a:rPr>
                        <a:t> inning runs</a:t>
                      </a:r>
                    </a:p>
                  </a:txBody>
                  <a:tcPr marL="50520" marR="5052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595959"/>
                    </a:solidFill>
                  </a:tcPr>
                </a:tc>
                <a:tc>
                  <a:txBody>
                    <a:bodyPr/>
                    <a:lstStyle/>
                    <a:p>
                      <a:pPr marL="0" marR="0" lvl="0" algn="ctr" defTabSz="914400" rtl="0" hangingPunct="1">
                        <a:spcBef>
                          <a:spcPts val="0"/>
                        </a:spcBef>
                        <a:spcAft>
                          <a:spcPts val="0"/>
                        </a:spcAft>
                      </a:pPr>
                      <a:r>
                        <a:rPr lang="en-US" sz="1400" b="1" kern="1200" dirty="0">
                          <a:solidFill>
                            <a:srgbClr val="FFFFFF"/>
                          </a:solidFill>
                          <a:latin typeface="Arial" pitchFamily="34"/>
                          <a:cs typeface="Arial" pitchFamily="34"/>
                        </a:rPr>
                        <a:t>0.51101</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595959"/>
                    </a:solidFill>
                  </a:tcPr>
                </a:tc>
                <a:tc>
                  <a:txBody>
                    <a:bodyPr/>
                    <a:lstStyle/>
                    <a:p>
                      <a:pPr marL="0" marR="0" lvl="0" algn="ctr" defTabSz="914400" rtl="0" hangingPunct="1">
                        <a:spcBef>
                          <a:spcPts val="0"/>
                        </a:spcBef>
                        <a:spcAft>
                          <a:spcPts val="0"/>
                        </a:spcAft>
                      </a:pPr>
                      <a:r>
                        <a:rPr lang="en-US" sz="1400" b="1" kern="1200" dirty="0">
                          <a:solidFill>
                            <a:srgbClr val="FFFFFF"/>
                          </a:solidFill>
                          <a:latin typeface="Arial" pitchFamily="34"/>
                          <a:cs typeface="Arial" pitchFamily="34"/>
                        </a:rPr>
                        <a:t>0.54493</a:t>
                      </a:r>
                    </a:p>
                  </a:txBody>
                  <a:tcPr marL="45930" marR="45930" marT="0" marB="0" anchor="ctr">
                    <a:lnL w="6345" cap="flat" cmpd="sng" algn="ctr">
                      <a:solidFill>
                        <a:srgbClr val="7F7F7F"/>
                      </a:solidFill>
                      <a:prstDash val="solid"/>
                      <a:round/>
                      <a:headEnd type="none" w="med" len="med"/>
                      <a:tailEnd type="none" w="med" len="med"/>
                    </a:lnL>
                    <a:lnR w="6345" cap="flat" cmpd="sng" algn="ctr">
                      <a:solidFill>
                        <a:srgbClr val="7F7F7F"/>
                      </a:solidFill>
                      <a:prstDash val="solid"/>
                      <a:round/>
                      <a:headEnd type="none" w="med" len="med"/>
                      <a:tailEnd type="none" w="med" len="med"/>
                    </a:lnR>
                    <a:lnT w="6345" cap="flat" cmpd="sng" algn="ctr">
                      <a:solidFill>
                        <a:srgbClr val="7F7F7F"/>
                      </a:solidFill>
                      <a:prstDash val="solid"/>
                      <a:round/>
                      <a:headEnd type="none" w="med" len="med"/>
                      <a:tailEnd type="none" w="med" len="med"/>
                    </a:lnT>
                    <a:lnB w="6345" cap="flat" cmpd="sng" algn="ctr">
                      <a:solidFill>
                        <a:srgbClr val="7F7F7F"/>
                      </a:solidFill>
                      <a:prstDash val="solid"/>
                      <a:round/>
                      <a:headEnd type="none" w="med" len="med"/>
                      <a:tailEnd type="none" w="med" len="med"/>
                    </a:lnB>
                    <a:solidFill>
                      <a:srgbClr val="595959"/>
                    </a:solidFill>
                  </a:tcPr>
                </a:tc>
                <a:extLst>
                  <a:ext uri="{0D108BD9-81ED-4DB2-BD59-A6C34878D82A}">
                    <a16:rowId xmlns:a16="http://schemas.microsoft.com/office/drawing/2014/main" val="1911910223"/>
                  </a:ext>
                </a:extLst>
              </a:tr>
            </a:tbl>
          </a:graphicData>
        </a:graphic>
      </p:graphicFrame>
      <p:pic>
        <p:nvPicPr>
          <p:cNvPr id="13" name="Graphic 12">
            <a:extLst>
              <a:ext uri="{FF2B5EF4-FFF2-40B4-BE49-F238E27FC236}">
                <a16:creationId xmlns:a16="http://schemas.microsoft.com/office/drawing/2014/main" id="{4A40BA87-942A-0A45-90B1-5DE9E912EE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296" y="4970357"/>
            <a:ext cx="393430" cy="393430"/>
          </a:xfrm>
          <a:prstGeom prst="rect">
            <a:avLst/>
          </a:prstGeom>
        </p:spPr>
      </p:pic>
      <p:sp>
        <p:nvSpPr>
          <p:cNvPr id="3" name="Rectangle 2">
            <a:extLst>
              <a:ext uri="{FF2B5EF4-FFF2-40B4-BE49-F238E27FC236}">
                <a16:creationId xmlns:a16="http://schemas.microsoft.com/office/drawing/2014/main" id="{5A552460-7ED8-D840-B956-266C74C1C279}"/>
              </a:ext>
            </a:extLst>
          </p:cNvPr>
          <p:cNvSpPr/>
          <p:nvPr/>
        </p:nvSpPr>
        <p:spPr>
          <a:xfrm>
            <a:off x="9067800" y="4304094"/>
            <a:ext cx="2819399" cy="484294"/>
          </a:xfrm>
          <a:custGeom>
            <a:avLst/>
            <a:gdLst>
              <a:gd name="connsiteX0" fmla="*/ 0 w 2819399"/>
              <a:gd name="connsiteY0" fmla="*/ 0 h 484294"/>
              <a:gd name="connsiteX1" fmla="*/ 535686 w 2819399"/>
              <a:gd name="connsiteY1" fmla="*/ 0 h 484294"/>
              <a:gd name="connsiteX2" fmla="*/ 1014984 w 2819399"/>
              <a:gd name="connsiteY2" fmla="*/ 0 h 484294"/>
              <a:gd name="connsiteX3" fmla="*/ 1635251 w 2819399"/>
              <a:gd name="connsiteY3" fmla="*/ 0 h 484294"/>
              <a:gd name="connsiteX4" fmla="*/ 2170937 w 2819399"/>
              <a:gd name="connsiteY4" fmla="*/ 0 h 484294"/>
              <a:gd name="connsiteX5" fmla="*/ 2819399 w 2819399"/>
              <a:gd name="connsiteY5" fmla="*/ 0 h 484294"/>
              <a:gd name="connsiteX6" fmla="*/ 2819399 w 2819399"/>
              <a:gd name="connsiteY6" fmla="*/ 484294 h 484294"/>
              <a:gd name="connsiteX7" fmla="*/ 2255519 w 2819399"/>
              <a:gd name="connsiteY7" fmla="*/ 484294 h 484294"/>
              <a:gd name="connsiteX8" fmla="*/ 1635251 w 2819399"/>
              <a:gd name="connsiteY8" fmla="*/ 484294 h 484294"/>
              <a:gd name="connsiteX9" fmla="*/ 1155954 w 2819399"/>
              <a:gd name="connsiteY9" fmla="*/ 484294 h 484294"/>
              <a:gd name="connsiteX10" fmla="*/ 592074 w 2819399"/>
              <a:gd name="connsiteY10" fmla="*/ 484294 h 484294"/>
              <a:gd name="connsiteX11" fmla="*/ 0 w 2819399"/>
              <a:gd name="connsiteY11" fmla="*/ 484294 h 484294"/>
              <a:gd name="connsiteX12" fmla="*/ 0 w 2819399"/>
              <a:gd name="connsiteY12" fmla="*/ 0 h 48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9399" h="484294" extrusionOk="0">
                <a:moveTo>
                  <a:pt x="0" y="0"/>
                </a:moveTo>
                <a:cubicBezTo>
                  <a:pt x="128187" y="-9867"/>
                  <a:pt x="296379" y="57179"/>
                  <a:pt x="535686" y="0"/>
                </a:cubicBezTo>
                <a:cubicBezTo>
                  <a:pt x="774993" y="-57179"/>
                  <a:pt x="864574" y="23759"/>
                  <a:pt x="1014984" y="0"/>
                </a:cubicBezTo>
                <a:cubicBezTo>
                  <a:pt x="1165394" y="-23759"/>
                  <a:pt x="1337389" y="40645"/>
                  <a:pt x="1635251" y="0"/>
                </a:cubicBezTo>
                <a:cubicBezTo>
                  <a:pt x="1933113" y="-40645"/>
                  <a:pt x="1992251" y="18948"/>
                  <a:pt x="2170937" y="0"/>
                </a:cubicBezTo>
                <a:cubicBezTo>
                  <a:pt x="2349623" y="-18948"/>
                  <a:pt x="2539788" y="56553"/>
                  <a:pt x="2819399" y="0"/>
                </a:cubicBezTo>
                <a:cubicBezTo>
                  <a:pt x="2821438" y="231946"/>
                  <a:pt x="2797485" y="261184"/>
                  <a:pt x="2819399" y="484294"/>
                </a:cubicBezTo>
                <a:cubicBezTo>
                  <a:pt x="2674009" y="485378"/>
                  <a:pt x="2475528" y="450522"/>
                  <a:pt x="2255519" y="484294"/>
                </a:cubicBezTo>
                <a:cubicBezTo>
                  <a:pt x="2035510" y="518066"/>
                  <a:pt x="1851286" y="418551"/>
                  <a:pt x="1635251" y="484294"/>
                </a:cubicBezTo>
                <a:cubicBezTo>
                  <a:pt x="1419216" y="550037"/>
                  <a:pt x="1329263" y="453046"/>
                  <a:pt x="1155954" y="484294"/>
                </a:cubicBezTo>
                <a:cubicBezTo>
                  <a:pt x="982645" y="515542"/>
                  <a:pt x="716060" y="450810"/>
                  <a:pt x="592074" y="484294"/>
                </a:cubicBezTo>
                <a:cubicBezTo>
                  <a:pt x="468088" y="517778"/>
                  <a:pt x="213497" y="483462"/>
                  <a:pt x="0" y="484294"/>
                </a:cubicBezTo>
                <a:cubicBezTo>
                  <a:pt x="-4842" y="374830"/>
                  <a:pt x="50931" y="228990"/>
                  <a:pt x="0" y="0"/>
                </a:cubicBezTo>
                <a:close/>
              </a:path>
            </a:pathLst>
          </a:custGeom>
          <a:noFill/>
          <a:ln w="38100">
            <a:solidFill>
              <a:srgbClr val="F05F2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357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pic>
        <p:nvPicPr>
          <p:cNvPr id="17" name="Picture 2">
            <a:extLst>
              <a:ext uri="{FF2B5EF4-FFF2-40B4-BE49-F238E27FC236}">
                <a16:creationId xmlns:a16="http://schemas.microsoft.com/office/drawing/2014/main" id="{733D6CD6-56DE-49FD-B85D-AE315A3F9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226" y="467501"/>
            <a:ext cx="4840874" cy="102553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9E96BC5-588A-46A5-AF19-CF0CBCDC3C63}"/>
              </a:ext>
            </a:extLst>
          </p:cNvPr>
          <p:cNvSpPr/>
          <p:nvPr/>
        </p:nvSpPr>
        <p:spPr>
          <a:xfrm>
            <a:off x="2590801" y="2827451"/>
            <a:ext cx="8948420" cy="1036951"/>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ts val="8000"/>
              </a:lnSpc>
              <a:spcBef>
                <a:spcPts val="0"/>
              </a:spcBef>
              <a:spcAft>
                <a:spcPts val="0"/>
              </a:spcAft>
              <a:buNone/>
              <a:tabLst/>
              <a:defRPr sz="1800" b="0" i="0" u="none" strike="noStrike" kern="0" cap="none" spc="0" baseline="0">
                <a:solidFill>
                  <a:srgbClr val="000000"/>
                </a:solidFill>
                <a:uFillTx/>
              </a:defRPr>
            </a:pPr>
            <a:r>
              <a:rPr lang="en-US" sz="6000" dirty="0">
                <a:latin typeface="Arial" pitchFamily="34"/>
                <a:cs typeface="Arial" pitchFamily="34"/>
              </a:rPr>
              <a:t>Final Thoughts</a:t>
            </a:r>
            <a:endParaRPr lang="en-US" sz="4000" b="0" i="0" u="none" strike="noStrike" kern="1200" cap="none" spc="0" baseline="0" dirty="0">
              <a:uFillTx/>
              <a:latin typeface="Arial" pitchFamily="34"/>
              <a:cs typeface="Arial" pitchFamily="34"/>
            </a:endParaRPr>
          </a:p>
        </p:txBody>
      </p:sp>
    </p:spTree>
    <p:extLst>
      <p:ext uri="{BB962C8B-B14F-4D97-AF65-F5344CB8AC3E}">
        <p14:creationId xmlns:p14="http://schemas.microsoft.com/office/powerpoint/2010/main" val="712458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646331"/>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US" sz="3600" dirty="0">
                <a:solidFill>
                  <a:srgbClr val="000000"/>
                </a:solidFill>
                <a:latin typeface="Arial" pitchFamily="34"/>
                <a:cs typeface="Arial" pitchFamily="34"/>
              </a:rPr>
              <a:t>Future Work</a:t>
            </a:r>
          </a:p>
        </p:txBody>
      </p:sp>
      <p:graphicFrame>
        <p:nvGraphicFramePr>
          <p:cNvPr id="11" name="Table 6">
            <a:extLst>
              <a:ext uri="{FF2B5EF4-FFF2-40B4-BE49-F238E27FC236}">
                <a16:creationId xmlns:a16="http://schemas.microsoft.com/office/drawing/2014/main" id="{5999A2F1-B3BC-404E-9C46-4F0A5A3B59E5}"/>
              </a:ext>
            </a:extLst>
          </p:cNvPr>
          <p:cNvGraphicFramePr>
            <a:graphicFrameLocks noGrp="1"/>
          </p:cNvGraphicFramePr>
          <p:nvPr>
            <p:extLst>
              <p:ext uri="{D42A27DB-BD31-4B8C-83A1-F6EECF244321}">
                <p14:modId xmlns:p14="http://schemas.microsoft.com/office/powerpoint/2010/main" val="1872435012"/>
              </p:ext>
            </p:extLst>
          </p:nvPr>
        </p:nvGraphicFramePr>
        <p:xfrm>
          <a:off x="259080" y="1102989"/>
          <a:ext cx="11628120" cy="4671704"/>
        </p:xfrm>
        <a:graphic>
          <a:graphicData uri="http://schemas.openxmlformats.org/drawingml/2006/table">
            <a:tbl>
              <a:tblPr firstRow="1" bandRow="1">
                <a:tableStyleId>{21E4AEA4-8DFA-4A89-87EB-49C32662AFE0}</a:tableStyleId>
              </a:tblPr>
              <a:tblGrid>
                <a:gridCol w="4584459">
                  <a:extLst>
                    <a:ext uri="{9D8B030D-6E8A-4147-A177-3AD203B41FA5}">
                      <a16:colId xmlns:a16="http://schemas.microsoft.com/office/drawing/2014/main" val="1666222961"/>
                    </a:ext>
                  </a:extLst>
                </a:gridCol>
                <a:gridCol w="7043661">
                  <a:extLst>
                    <a:ext uri="{9D8B030D-6E8A-4147-A177-3AD203B41FA5}">
                      <a16:colId xmlns:a16="http://schemas.microsoft.com/office/drawing/2014/main" val="3082520730"/>
                    </a:ext>
                  </a:extLst>
                </a:gridCol>
              </a:tblGrid>
              <a:tr h="677914">
                <a:tc>
                  <a:txBody>
                    <a:bodyPr/>
                    <a:lstStyle/>
                    <a:p>
                      <a:pPr marL="0" marR="0" lvl="0" indent="0" algn="l" defTabSz="914400" rtl="0" fontAlgn="auto" hangingPunct="1">
                        <a:lnSpc>
                          <a:spcPct val="100000"/>
                        </a:lnSpc>
                        <a:spcBef>
                          <a:spcPts val="0"/>
                        </a:spcBef>
                        <a:spcAft>
                          <a:spcPts val="0"/>
                        </a:spcAft>
                        <a:buNone/>
                        <a:tabLst/>
                      </a:pPr>
                      <a:r>
                        <a:rPr lang="en-US" sz="2400" dirty="0">
                          <a:latin typeface="Arial" panose="020B0604020202020204" pitchFamily="34" charset="0"/>
                          <a:cs typeface="Arial" panose="020B0604020202020204" pitchFamily="34" charset="0"/>
                        </a:rPr>
                        <a:t>Enhancement</a:t>
                      </a:r>
                    </a:p>
                  </a:txBody>
                  <a:tcPr marL="182880" marR="182880" marT="27432" marB="27432" anchor="ctr"/>
                </a:tc>
                <a:tc>
                  <a:txBody>
                    <a:bodyPr/>
                    <a:lstStyle/>
                    <a:p>
                      <a:pPr lvl="0"/>
                      <a:r>
                        <a:rPr lang="en-US" sz="2400" dirty="0">
                          <a:latin typeface="Arial" panose="020B0604020202020204" pitchFamily="34" charset="0"/>
                          <a:cs typeface="Arial" panose="020B0604020202020204" pitchFamily="34" charset="0"/>
                        </a:rPr>
                        <a:t> Improved Prediction/Strategy</a:t>
                      </a:r>
                      <a:endParaRPr lang="en-US" sz="2400" b="1" dirty="0">
                        <a:solidFill>
                          <a:srgbClr val="F05F22"/>
                        </a:solidFill>
                        <a:latin typeface="Arial" panose="020B0604020202020204" pitchFamily="34" charset="0"/>
                        <a:cs typeface="Arial" panose="020B0604020202020204" pitchFamily="34" charset="0"/>
                      </a:endParaRPr>
                    </a:p>
                  </a:txBody>
                  <a:tcPr anchor="ctr">
                    <a:solidFill>
                      <a:schemeClr val="tx1">
                        <a:lumMod val="50000"/>
                        <a:lumOff val="50000"/>
                      </a:schemeClr>
                    </a:solidFill>
                  </a:tcPr>
                </a:tc>
                <a:extLst>
                  <a:ext uri="{0D108BD9-81ED-4DB2-BD59-A6C34878D82A}">
                    <a16:rowId xmlns:a16="http://schemas.microsoft.com/office/drawing/2014/main" val="205726179"/>
                  </a:ext>
                </a:extLst>
              </a:tr>
              <a:tr h="666211">
                <a:tc>
                  <a:txBody>
                    <a:bodyPr/>
                    <a:lstStyle/>
                    <a:p>
                      <a:pPr lvl="0"/>
                      <a:r>
                        <a:rPr lang="en-US" sz="1600" dirty="0">
                          <a:latin typeface="Arial" panose="020B0604020202020204" pitchFamily="34" charset="0"/>
                          <a:cs typeface="Arial" panose="020B0604020202020204" pitchFamily="34" charset="0"/>
                        </a:rPr>
                        <a:t>Add minor league &amp; international league stats</a:t>
                      </a:r>
                      <a:endParaRPr lang="en-US" sz="1600" b="1" dirty="0">
                        <a:solidFill>
                          <a:srgbClr val="FFFFFF"/>
                        </a:solidFill>
                        <a:latin typeface="Arial" panose="020B0604020202020204" pitchFamily="34" charset="0"/>
                        <a:cs typeface="Arial" panose="020B0604020202020204" pitchFamily="34" charset="0"/>
                      </a:endParaRPr>
                    </a:p>
                  </a:txBody>
                  <a:tcPr marL="182880" marR="182880" anchor="ct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lvl="0"/>
                      <a:r>
                        <a:rPr lang="en-US" sz="1600" dirty="0">
                          <a:latin typeface="Arial" panose="020B0604020202020204" pitchFamily="34" charset="0"/>
                          <a:cs typeface="Arial" panose="020B0604020202020204" pitchFamily="34" charset="0"/>
                        </a:rPr>
                        <a:t>Improve predictions for new MLB players</a:t>
                      </a:r>
                      <a:endParaRPr lang="en-US" sz="1600" b="0" dirty="0">
                        <a:solidFill>
                          <a:srgbClr val="FFFFFF"/>
                        </a:solidFill>
                        <a:latin typeface="Arial" panose="020B0604020202020204" pitchFamily="34" charset="0"/>
                        <a:cs typeface="Arial" panose="020B0604020202020204" pitchFamily="34" charset="0"/>
                      </a:endParaRPr>
                    </a:p>
                  </a:txBody>
                  <a:tcPr marL="182880" marR="182880" anchor="ctr">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1077301"/>
                  </a:ext>
                </a:extLst>
              </a:tr>
              <a:tr h="624150">
                <a:tc>
                  <a:txBody>
                    <a:bodyPr/>
                    <a:lstStyle/>
                    <a:p>
                      <a:pPr lvl="0"/>
                      <a:r>
                        <a:rPr lang="en-US" sz="1600" dirty="0">
                          <a:latin typeface="Arial" panose="020B0604020202020204" pitchFamily="34" charset="0"/>
                          <a:cs typeface="Arial" panose="020B0604020202020204" pitchFamily="34" charset="0"/>
                        </a:rPr>
                        <a:t>Add data on batter and baserunners’ speed</a:t>
                      </a:r>
                      <a:endParaRPr lang="en-US" sz="1600" b="1" dirty="0">
                        <a:solidFill>
                          <a:srgbClr val="FFFFFF"/>
                        </a:solidFill>
                        <a:latin typeface="Arial" panose="020B0604020202020204" pitchFamily="34" charset="0"/>
                        <a:cs typeface="Arial" panose="020B0604020202020204" pitchFamily="34" charset="0"/>
                      </a:endParaRP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lvl="0"/>
                      <a:r>
                        <a:rPr lang="en-US" sz="1600" dirty="0">
                          <a:latin typeface="Arial" panose="020B0604020202020204" pitchFamily="34" charset="0"/>
                          <a:cs typeface="Arial" panose="020B0604020202020204" pitchFamily="34" charset="0"/>
                        </a:rPr>
                        <a:t>Improve prediction of double plays, doubles/triples and sacrifice flies, and model stolen bases </a:t>
                      </a:r>
                      <a:endParaRPr lang="en-US" sz="1600" b="0" dirty="0">
                        <a:solidFill>
                          <a:srgbClr val="FFFFFF"/>
                        </a:solidFill>
                        <a:latin typeface="Arial" panose="020B0604020202020204" pitchFamily="34" charset="0"/>
                        <a:cs typeface="Arial" panose="020B0604020202020204" pitchFamily="34" charset="0"/>
                      </a:endParaRP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5696991"/>
                  </a:ext>
                </a:extLst>
              </a:tr>
              <a:tr h="438002">
                <a:tc>
                  <a:txBody>
                    <a:bodyPr/>
                    <a:lstStyle/>
                    <a:p>
                      <a:pPr lvl="0"/>
                      <a:r>
                        <a:rPr lang="en-US" sz="1600" dirty="0">
                          <a:latin typeface="Arial" panose="020B0604020202020204" pitchFamily="34" charset="0"/>
                          <a:cs typeface="Arial" panose="020B0604020202020204" pitchFamily="34" charset="0"/>
                        </a:rPr>
                        <a:t>Add data on fielding quality</a:t>
                      </a:r>
                      <a:endParaRPr lang="en-US" sz="1600" b="1" dirty="0">
                        <a:solidFill>
                          <a:srgbClr val="FFFFFF"/>
                        </a:solidFill>
                        <a:latin typeface="Arial" panose="020B0604020202020204" pitchFamily="34" charset="0"/>
                        <a:cs typeface="Arial" panose="020B0604020202020204" pitchFamily="34" charset="0"/>
                      </a:endParaRP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lvl="0"/>
                      <a:r>
                        <a:rPr lang="en-US" sz="1600" dirty="0">
                          <a:latin typeface="Arial" panose="020B0604020202020204" pitchFamily="34" charset="0"/>
                          <a:cs typeface="Arial" panose="020B0604020202020204" pitchFamily="34" charset="0"/>
                        </a:rPr>
                        <a:t>Evaluate defensive substitutions</a:t>
                      </a:r>
                      <a:endParaRPr lang="en-US" sz="1600" b="0" dirty="0">
                        <a:solidFill>
                          <a:srgbClr val="FFFFFF"/>
                        </a:solidFill>
                        <a:latin typeface="Arial" panose="020B0604020202020204" pitchFamily="34" charset="0"/>
                        <a:cs typeface="Arial" panose="020B0604020202020204" pitchFamily="34" charset="0"/>
                      </a:endParaRP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62960700"/>
                  </a:ext>
                </a:extLst>
              </a:tr>
              <a:tr h="810303">
                <a:tc>
                  <a:txBody>
                    <a:bodyPr/>
                    <a:lstStyle/>
                    <a:p>
                      <a:pPr lvl="0"/>
                      <a:r>
                        <a:rPr lang="en-US" sz="1600" dirty="0">
                          <a:latin typeface="Arial" panose="020B0604020202020204" pitchFamily="34" charset="0"/>
                          <a:cs typeface="Arial" panose="020B0604020202020204" pitchFamily="34" charset="0"/>
                        </a:rPr>
                        <a:t>Incorporate current game stats</a:t>
                      </a:r>
                      <a:endParaRPr lang="en-US" sz="1600" b="1" dirty="0">
                        <a:solidFill>
                          <a:srgbClr val="FFFFFF"/>
                        </a:solidFill>
                        <a:latin typeface="Arial" panose="020B0604020202020204" pitchFamily="34" charset="0"/>
                        <a:cs typeface="Arial" panose="020B0604020202020204" pitchFamily="34" charset="0"/>
                      </a:endParaRP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lvl="0"/>
                      <a:r>
                        <a:rPr lang="en-US" sz="1600" baseline="0" dirty="0">
                          <a:latin typeface="Arial" panose="020B0604020202020204" pitchFamily="34" charset="0"/>
                          <a:cs typeface="Arial" panose="020B0604020202020204" pitchFamily="34" charset="0"/>
                        </a:rPr>
                        <a:t>Model effects of same-game performance </a:t>
                      </a:r>
                      <a:r>
                        <a:rPr lang="en-US" sz="1600" dirty="0">
                          <a:latin typeface="Arial" panose="020B0604020202020204" pitchFamily="34" charset="0"/>
                          <a:cs typeface="Arial" panose="020B0604020202020204" pitchFamily="34" charset="0"/>
                        </a:rPr>
                        <a:t>(e.g., Blake Snell in Game 6 of 2020 World Series)</a:t>
                      </a:r>
                      <a:endParaRPr lang="en-US" sz="1600" b="0" dirty="0">
                        <a:solidFill>
                          <a:srgbClr val="FFFFFF"/>
                        </a:solidFill>
                        <a:latin typeface="Arial" panose="020B0604020202020204" pitchFamily="34" charset="0"/>
                        <a:cs typeface="Arial" panose="020B0604020202020204" pitchFamily="34" charset="0"/>
                      </a:endParaRP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1643806"/>
                  </a:ext>
                </a:extLst>
              </a:tr>
              <a:tr h="438002">
                <a:tc>
                  <a:txBody>
                    <a:bodyPr/>
                    <a:lstStyle/>
                    <a:p>
                      <a:pPr lvl="0"/>
                      <a:r>
                        <a:rPr lang="en-US" sz="1600" dirty="0">
                          <a:latin typeface="Arial" panose="020B0604020202020204" pitchFamily="34" charset="0"/>
                          <a:cs typeface="Arial" panose="020B0604020202020204" pitchFamily="34" charset="0"/>
                        </a:rPr>
                        <a:t>Incorporate stats of on-deck batters</a:t>
                      </a:r>
                      <a:endParaRPr lang="en-US" sz="1600" b="1" dirty="0">
                        <a:solidFill>
                          <a:srgbClr val="FFFFFF"/>
                        </a:solidFill>
                        <a:latin typeface="Arial" panose="020B0604020202020204" pitchFamily="34" charset="0"/>
                        <a:cs typeface="Arial" panose="020B0604020202020204" pitchFamily="34" charset="0"/>
                      </a:endParaRP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lvl="0"/>
                      <a:r>
                        <a:rPr lang="en-US" sz="1600" dirty="0">
                          <a:latin typeface="Arial" panose="020B0604020202020204" pitchFamily="34" charset="0"/>
                          <a:cs typeface="Arial" panose="020B0604020202020204" pitchFamily="34" charset="0"/>
                        </a:rPr>
                        <a:t>Model effects of “pitching around the batter"</a:t>
                      </a:r>
                      <a:endParaRPr lang="en-US" sz="1600" b="0" dirty="0">
                        <a:solidFill>
                          <a:srgbClr val="FFFFFF"/>
                        </a:solidFill>
                        <a:latin typeface="Arial" panose="020B0604020202020204" pitchFamily="34" charset="0"/>
                        <a:cs typeface="Arial" panose="020B0604020202020204" pitchFamily="34" charset="0"/>
                      </a:endParaRP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830360"/>
                  </a:ext>
                </a:extLst>
              </a:tr>
              <a:tr h="438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Account for pitcher control</a:t>
                      </a: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Allow Singlearity-Markov to model wild pitches</a:t>
                      </a: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327546"/>
                  </a:ext>
                </a:extLst>
              </a:tr>
              <a:tr h="438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Accurately model the game beyond half-innings </a:t>
                      </a: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Create more advanced models and strategies for player substitutions and roster formation</a:t>
                      </a:r>
                    </a:p>
                  </a:txBody>
                  <a:tcPr marL="182880" marR="18288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6508462"/>
                  </a:ext>
                </a:extLst>
              </a:tr>
            </a:tbl>
          </a:graphicData>
        </a:graphic>
      </p:graphicFrame>
    </p:spTree>
    <p:extLst>
      <p:ext uri="{BB962C8B-B14F-4D97-AF65-F5344CB8AC3E}">
        <p14:creationId xmlns:p14="http://schemas.microsoft.com/office/powerpoint/2010/main" val="163653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0357685"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Predicting the </a:t>
            </a:r>
            <a:r>
              <a:rPr lang="en-US" sz="3600" dirty="0">
                <a:solidFill>
                  <a:srgbClr val="F05F22"/>
                </a:solidFill>
                <a:latin typeface="Arial" panose="020B0604020202020204" pitchFamily="34" charset="0"/>
                <a:cs typeface="Arial" panose="020B0604020202020204" pitchFamily="34" charset="0"/>
              </a:rPr>
              <a:t>Outcome</a:t>
            </a:r>
            <a:r>
              <a:rPr lang="en-US" sz="3600" dirty="0">
                <a:latin typeface="Arial" panose="020B0604020202020204" pitchFamily="34" charset="0"/>
                <a:cs typeface="Arial" panose="020B0604020202020204" pitchFamily="34" charset="0"/>
              </a:rPr>
              <a:t> of a Plate Appearance</a:t>
            </a:r>
          </a:p>
        </p:txBody>
      </p:sp>
      <p:pic>
        <p:nvPicPr>
          <p:cNvPr id="36" name="Content Placeholder 13" descr="A baseball player swinging a bat&#10;&#10;Description automatically generated with medium confidence">
            <a:extLst>
              <a:ext uri="{FF2B5EF4-FFF2-40B4-BE49-F238E27FC236}">
                <a16:creationId xmlns:a16="http://schemas.microsoft.com/office/drawing/2014/main" id="{6957CF01-F51B-47D8-902A-E6069584A2D7}"/>
              </a:ext>
            </a:extLst>
          </p:cNvPr>
          <p:cNvPicPr>
            <a:picLocks noChangeAspect="1"/>
          </p:cNvPicPr>
          <p:nvPr/>
        </p:nvPicPr>
        <p:blipFill rotWithShape="1">
          <a:blip r:embed="rId4"/>
          <a:srcRect b="1989"/>
          <a:stretch/>
        </p:blipFill>
        <p:spPr>
          <a:xfrm>
            <a:off x="6543306" y="1384675"/>
            <a:ext cx="4555101" cy="3305413"/>
          </a:xfrm>
          <a:prstGeom prst="rect">
            <a:avLst/>
          </a:prstGeom>
          <a:noFill/>
          <a:ln cap="flat">
            <a:noFill/>
          </a:ln>
        </p:spPr>
      </p:pic>
      <p:sp>
        <p:nvSpPr>
          <p:cNvPr id="37" name="Content Placeholder 2">
            <a:extLst>
              <a:ext uri="{FF2B5EF4-FFF2-40B4-BE49-F238E27FC236}">
                <a16:creationId xmlns:a16="http://schemas.microsoft.com/office/drawing/2014/main" id="{AB8ED599-31D9-45BC-A324-9A4A4E65F758}"/>
              </a:ext>
            </a:extLst>
          </p:cNvPr>
          <p:cNvSpPr txBox="1">
            <a:spLocks/>
          </p:cNvSpPr>
          <p:nvPr/>
        </p:nvSpPr>
        <p:spPr>
          <a:xfrm>
            <a:off x="1093593" y="1384675"/>
            <a:ext cx="5673925" cy="378956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306186">
              <a:buClr>
                <a:srgbClr val="F05F22"/>
              </a:buClr>
              <a:buSzPct val="100000"/>
              <a:buNone/>
              <a:defRPr sz="1800" b="0" i="0" u="none" strike="noStrike" kern="0" cap="none" spc="0" baseline="0">
                <a:solidFill>
                  <a:srgbClr val="000000"/>
                </a:solidFill>
                <a:uFillTx/>
              </a:defRPr>
            </a:pPr>
            <a:r>
              <a:rPr lang="en-US" sz="2143" dirty="0">
                <a:solidFill>
                  <a:srgbClr val="000000"/>
                </a:solidFill>
                <a:latin typeface="Arial" pitchFamily="34"/>
                <a:cs typeface="Arial" pitchFamily="34"/>
              </a:rPr>
              <a:t>Critical to other decisions:</a:t>
            </a:r>
          </a:p>
          <a:p>
            <a:pPr defTabSz="306186">
              <a:buClr>
                <a:srgbClr val="F05F22"/>
              </a:buClr>
              <a:buSzPct val="100000"/>
              <a:defRPr sz="1800" b="0" i="0" u="none" strike="noStrike" kern="0" cap="none" spc="0" baseline="0">
                <a:solidFill>
                  <a:srgbClr val="000000"/>
                </a:solidFill>
                <a:uFillTx/>
              </a:defRPr>
            </a:pPr>
            <a:r>
              <a:rPr lang="en-US" sz="2143" dirty="0">
                <a:solidFill>
                  <a:srgbClr val="000000"/>
                </a:solidFill>
                <a:latin typeface="Arial" pitchFamily="34"/>
                <a:cs typeface="Arial" pitchFamily="34"/>
              </a:rPr>
              <a:t>Pinch hitter &amp; relief pitcher selection</a:t>
            </a:r>
          </a:p>
          <a:p>
            <a:pPr defTabSz="306186">
              <a:buClr>
                <a:srgbClr val="F05F22"/>
              </a:buClr>
              <a:buSzPct val="100000"/>
              <a:defRPr sz="1800" b="0" i="0" u="none" strike="noStrike" kern="0" cap="none" spc="0" baseline="0">
                <a:solidFill>
                  <a:srgbClr val="000000"/>
                </a:solidFill>
                <a:uFillTx/>
              </a:defRPr>
            </a:pPr>
            <a:r>
              <a:rPr lang="en-US" sz="2143" dirty="0">
                <a:solidFill>
                  <a:srgbClr val="000000"/>
                </a:solidFill>
                <a:latin typeface="Arial" pitchFamily="34"/>
                <a:cs typeface="Arial" pitchFamily="34"/>
              </a:rPr>
              <a:t>Roster composition </a:t>
            </a:r>
          </a:p>
          <a:p>
            <a:pPr defTabSz="306186">
              <a:buClr>
                <a:srgbClr val="F05F22"/>
              </a:buClr>
              <a:buSzPct val="100000"/>
              <a:defRPr sz="1800" b="0" i="0" u="none" strike="noStrike" kern="0" cap="none" spc="0" baseline="0">
                <a:solidFill>
                  <a:srgbClr val="000000"/>
                </a:solidFill>
                <a:uFillTx/>
              </a:defRPr>
            </a:pPr>
            <a:r>
              <a:rPr lang="en-US" sz="2143" dirty="0">
                <a:solidFill>
                  <a:srgbClr val="000000"/>
                </a:solidFill>
                <a:latin typeface="Arial" pitchFamily="34"/>
                <a:cs typeface="Arial" pitchFamily="34"/>
              </a:rPr>
              <a:t>Rest days</a:t>
            </a:r>
          </a:p>
          <a:p>
            <a:pPr marL="0" indent="0" defTabSz="306186">
              <a:buClr>
                <a:srgbClr val="F05F22"/>
              </a:buClr>
              <a:buSzPct val="100000"/>
              <a:buNone/>
              <a:defRPr sz="1800" b="0" i="0" u="none" strike="noStrike" kern="0" cap="none" spc="0" baseline="0">
                <a:solidFill>
                  <a:srgbClr val="000000"/>
                </a:solidFill>
                <a:uFillTx/>
              </a:defRPr>
            </a:pPr>
            <a:r>
              <a:rPr lang="en-US" sz="2143" dirty="0">
                <a:solidFill>
                  <a:srgbClr val="000000"/>
                </a:solidFill>
                <a:latin typeface="Arial" pitchFamily="34"/>
                <a:cs typeface="Arial" pitchFamily="34"/>
              </a:rPr>
              <a:t>Complex:</a:t>
            </a:r>
          </a:p>
          <a:p>
            <a:pPr defTabSz="306186">
              <a:buClr>
                <a:srgbClr val="F05F22"/>
              </a:buClr>
              <a:buSzPct val="100000"/>
              <a:defRPr sz="1800" b="0" i="0" u="none" strike="noStrike" kern="0" cap="none" spc="0" baseline="0">
                <a:solidFill>
                  <a:srgbClr val="000000"/>
                </a:solidFill>
                <a:uFillTx/>
              </a:defRPr>
            </a:pPr>
            <a:r>
              <a:rPr lang="en-US" sz="2143" dirty="0">
                <a:solidFill>
                  <a:srgbClr val="000000"/>
                </a:solidFill>
                <a:latin typeface="Arial" pitchFamily="34"/>
                <a:cs typeface="Arial" pitchFamily="34"/>
              </a:rPr>
              <a:t>Lefty/Righty “platoon” effects</a:t>
            </a:r>
          </a:p>
          <a:p>
            <a:pPr defTabSz="306186">
              <a:buClr>
                <a:srgbClr val="F05F22"/>
              </a:buClr>
              <a:buSzPct val="100000"/>
              <a:defRPr sz="1800" b="0" i="0" u="none" strike="noStrike" kern="0" cap="none" spc="0" baseline="0">
                <a:solidFill>
                  <a:srgbClr val="000000"/>
                </a:solidFill>
                <a:uFillTx/>
              </a:defRPr>
            </a:pPr>
            <a:r>
              <a:rPr lang="en-US" sz="2143" dirty="0">
                <a:solidFill>
                  <a:srgbClr val="000000"/>
                </a:solidFill>
                <a:latin typeface="Arial" pitchFamily="34"/>
                <a:cs typeface="Arial" pitchFamily="34"/>
              </a:rPr>
              <a:t>Park factors</a:t>
            </a:r>
          </a:p>
          <a:p>
            <a:pPr defTabSz="306186">
              <a:buClr>
                <a:srgbClr val="F05F22"/>
              </a:buClr>
              <a:buSzPct val="100000"/>
              <a:defRPr sz="1800" b="0" i="0" u="none" strike="noStrike" kern="0" cap="none" spc="0" baseline="0">
                <a:solidFill>
                  <a:srgbClr val="000000"/>
                </a:solidFill>
                <a:uFillTx/>
              </a:defRPr>
            </a:pPr>
            <a:r>
              <a:rPr lang="en-US" sz="2143" dirty="0">
                <a:solidFill>
                  <a:srgbClr val="000000"/>
                </a:solidFill>
                <a:latin typeface="Arial" pitchFamily="34"/>
                <a:cs typeface="Arial" pitchFamily="34"/>
              </a:rPr>
              <a:t>Weather</a:t>
            </a:r>
          </a:p>
          <a:p>
            <a:pPr defTabSz="306186">
              <a:buClr>
                <a:srgbClr val="F05F22"/>
              </a:buClr>
              <a:buSzPct val="100000"/>
              <a:defRPr sz="1800" b="0" i="0" u="none" strike="noStrike" kern="0" cap="none" spc="0" baseline="0">
                <a:solidFill>
                  <a:srgbClr val="000000"/>
                </a:solidFill>
                <a:uFillTx/>
              </a:defRPr>
            </a:pPr>
            <a:r>
              <a:rPr lang="en-US" sz="2143" dirty="0">
                <a:solidFill>
                  <a:srgbClr val="000000"/>
                </a:solidFill>
                <a:latin typeface="Arial" pitchFamily="34"/>
                <a:cs typeface="Arial" pitchFamily="34"/>
              </a:rPr>
              <a:t>…and more</a:t>
            </a:r>
          </a:p>
        </p:txBody>
      </p:sp>
    </p:spTree>
    <p:extLst>
      <p:ext uri="{BB962C8B-B14F-4D97-AF65-F5344CB8AC3E}">
        <p14:creationId xmlns:p14="http://schemas.microsoft.com/office/powerpoint/2010/main" val="37041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dissolve">
                                      <p:cBhvr>
                                        <p:cTn id="7" dur="500"/>
                                        <p:tgtEl>
                                          <p:spTgt spid="3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dissolve">
                                      <p:cBhvr>
                                        <p:cTn id="10" dur="500"/>
                                        <p:tgtEl>
                                          <p:spTgt spid="3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7">
                                            <p:txEl>
                                              <p:pRg st="2" end="2"/>
                                            </p:txEl>
                                          </p:spTgt>
                                        </p:tgtEl>
                                        <p:attrNameLst>
                                          <p:attrName>style.visibility</p:attrName>
                                        </p:attrNameLst>
                                      </p:cBhvr>
                                      <p:to>
                                        <p:strVal val="visible"/>
                                      </p:to>
                                    </p:set>
                                    <p:animEffect transition="in" filter="dissolve">
                                      <p:cBhvr>
                                        <p:cTn id="13" dur="500"/>
                                        <p:tgtEl>
                                          <p:spTgt spid="37">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7">
                                            <p:txEl>
                                              <p:pRg st="3" end="3"/>
                                            </p:txEl>
                                          </p:spTgt>
                                        </p:tgtEl>
                                        <p:attrNameLst>
                                          <p:attrName>style.visibility</p:attrName>
                                        </p:attrNameLst>
                                      </p:cBhvr>
                                      <p:to>
                                        <p:strVal val="visible"/>
                                      </p:to>
                                    </p:set>
                                    <p:animEffect transition="in" filter="dissolve">
                                      <p:cBhvr>
                                        <p:cTn id="16" dur="500"/>
                                        <p:tgtEl>
                                          <p:spTgt spid="3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7">
                                            <p:txEl>
                                              <p:pRg st="4" end="4"/>
                                            </p:txEl>
                                          </p:spTgt>
                                        </p:tgtEl>
                                        <p:attrNameLst>
                                          <p:attrName>style.visibility</p:attrName>
                                        </p:attrNameLst>
                                      </p:cBhvr>
                                      <p:to>
                                        <p:strVal val="visible"/>
                                      </p:to>
                                    </p:set>
                                    <p:animEffect transition="in" filter="dissolve">
                                      <p:cBhvr>
                                        <p:cTn id="21" dur="500"/>
                                        <p:tgtEl>
                                          <p:spTgt spid="37">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7">
                                            <p:txEl>
                                              <p:pRg st="5" end="5"/>
                                            </p:txEl>
                                          </p:spTgt>
                                        </p:tgtEl>
                                        <p:attrNameLst>
                                          <p:attrName>style.visibility</p:attrName>
                                        </p:attrNameLst>
                                      </p:cBhvr>
                                      <p:to>
                                        <p:strVal val="visible"/>
                                      </p:to>
                                    </p:set>
                                    <p:animEffect transition="in" filter="dissolve">
                                      <p:cBhvr>
                                        <p:cTn id="24" dur="500"/>
                                        <p:tgtEl>
                                          <p:spTgt spid="37">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7">
                                            <p:txEl>
                                              <p:pRg st="6" end="6"/>
                                            </p:txEl>
                                          </p:spTgt>
                                        </p:tgtEl>
                                        <p:attrNameLst>
                                          <p:attrName>style.visibility</p:attrName>
                                        </p:attrNameLst>
                                      </p:cBhvr>
                                      <p:to>
                                        <p:strVal val="visible"/>
                                      </p:to>
                                    </p:set>
                                    <p:animEffect transition="in" filter="dissolve">
                                      <p:cBhvr>
                                        <p:cTn id="27" dur="500"/>
                                        <p:tgtEl>
                                          <p:spTgt spid="37">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7">
                                            <p:txEl>
                                              <p:pRg st="7" end="7"/>
                                            </p:txEl>
                                          </p:spTgt>
                                        </p:tgtEl>
                                        <p:attrNameLst>
                                          <p:attrName>style.visibility</p:attrName>
                                        </p:attrNameLst>
                                      </p:cBhvr>
                                      <p:to>
                                        <p:strVal val="visible"/>
                                      </p:to>
                                    </p:set>
                                    <p:animEffect transition="in" filter="dissolve">
                                      <p:cBhvr>
                                        <p:cTn id="30" dur="500"/>
                                        <p:tgtEl>
                                          <p:spTgt spid="37">
                                            <p:txEl>
                                              <p:pRg st="7" end="7"/>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7">
                                            <p:txEl>
                                              <p:pRg st="8" end="8"/>
                                            </p:txEl>
                                          </p:spTgt>
                                        </p:tgtEl>
                                        <p:attrNameLst>
                                          <p:attrName>style.visibility</p:attrName>
                                        </p:attrNameLst>
                                      </p:cBhvr>
                                      <p:to>
                                        <p:strVal val="visible"/>
                                      </p:to>
                                    </p:set>
                                    <p:animEffect transition="in" filter="dissolve">
                                      <p:cBhvr>
                                        <p:cTn id="33" dur="500"/>
                                        <p:tgtEl>
                                          <p:spTgt spid="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018083" cy="646331"/>
          </a:xfrm>
          <a:prstGeom prst="rect">
            <a:avLst/>
          </a:prstGeom>
          <a:noFill/>
        </p:spPr>
        <p:txBody>
          <a:bodyPr wrap="square" rtlCol="0">
            <a:spAutoFit/>
          </a:bodyPr>
          <a:lstStyle/>
          <a:p>
            <a:r>
              <a:rPr lang="en-US" sz="3600" dirty="0">
                <a:solidFill>
                  <a:srgbClr val="F05F22"/>
                </a:solidFill>
                <a:latin typeface="Arial" panose="020B0604020202020204" pitchFamily="34" charset="0"/>
                <a:cs typeface="Arial" panose="020B0604020202020204" pitchFamily="34" charset="0"/>
              </a:rPr>
              <a:t>Conclusion</a:t>
            </a:r>
            <a:endParaRPr lang="en-US" sz="3600" dirty="0">
              <a:latin typeface="Arial" panose="020B0604020202020204" pitchFamily="34" charset="0"/>
              <a:cs typeface="Arial" panose="020B0604020202020204" pitchFamily="34" charset="0"/>
            </a:endParaRPr>
          </a:p>
        </p:txBody>
      </p:sp>
      <p:graphicFrame>
        <p:nvGraphicFramePr>
          <p:cNvPr id="11" name="Table 15">
            <a:extLst>
              <a:ext uri="{FF2B5EF4-FFF2-40B4-BE49-F238E27FC236}">
                <a16:creationId xmlns:a16="http://schemas.microsoft.com/office/drawing/2014/main" id="{FF121382-5D52-48B9-930A-3B4A0B06125D}"/>
              </a:ext>
            </a:extLst>
          </p:cNvPr>
          <p:cNvGraphicFramePr>
            <a:graphicFrameLocks noGrp="1"/>
          </p:cNvGraphicFramePr>
          <p:nvPr/>
        </p:nvGraphicFramePr>
        <p:xfrm>
          <a:off x="163503" y="3904365"/>
          <a:ext cx="11376456" cy="1676400"/>
        </p:xfrm>
        <a:graphic>
          <a:graphicData uri="http://schemas.openxmlformats.org/drawingml/2006/table">
            <a:tbl>
              <a:tblPr firstRow="1" bandRow="1">
                <a:tableStyleId>{5C22544A-7EE6-4342-B048-85BDC9FD1C3A}</a:tableStyleId>
              </a:tblPr>
              <a:tblGrid>
                <a:gridCol w="3403318">
                  <a:extLst>
                    <a:ext uri="{9D8B030D-6E8A-4147-A177-3AD203B41FA5}">
                      <a16:colId xmlns:a16="http://schemas.microsoft.com/office/drawing/2014/main" val="880210474"/>
                    </a:ext>
                  </a:extLst>
                </a:gridCol>
                <a:gridCol w="3413953">
                  <a:extLst>
                    <a:ext uri="{9D8B030D-6E8A-4147-A177-3AD203B41FA5}">
                      <a16:colId xmlns:a16="http://schemas.microsoft.com/office/drawing/2014/main" val="1833887023"/>
                    </a:ext>
                  </a:extLst>
                </a:gridCol>
                <a:gridCol w="4559185">
                  <a:extLst>
                    <a:ext uri="{9D8B030D-6E8A-4147-A177-3AD203B41FA5}">
                      <a16:colId xmlns:a16="http://schemas.microsoft.com/office/drawing/2014/main" val="250343724"/>
                    </a:ext>
                  </a:extLst>
                </a:gridCol>
              </a:tblGrid>
              <a:tr h="370840">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Trust</a:t>
                      </a:r>
                      <a:br>
                        <a:rPr kumimoji="0" lang="en-US" sz="1400" b="1" i="0" u="none" strike="noStrike" kern="1200" cap="none" spc="0" normalizeH="0" baseline="0" noProof="0" dirty="0">
                          <a:ln>
                            <a:noFill/>
                          </a:ln>
                          <a:solidFill>
                            <a:prstClr val="black"/>
                          </a:solidFill>
                          <a:effectLst/>
                          <a:uLnTx/>
                          <a:uFillTx/>
                          <a:latin typeface="Arial" pitchFamily="34"/>
                          <a:ea typeface="+mn-ea"/>
                          <a:cs typeface="+mn-cs"/>
                        </a:rPr>
                      </a:b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People must understand model’s decision process to be confident to make and defend decisions.</a:t>
                      </a:r>
                    </a:p>
                    <a:p>
                      <a:pPr algn="ctr"/>
                      <a:endParaRPr lang="en-US" sz="900" dirty="0"/>
                    </a:p>
                  </a:txBody>
                  <a:tcPr>
                    <a:noFill/>
                  </a:tcPr>
                </a:tc>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Insight &amp; Learning</a:t>
                      </a:r>
                      <a:r>
                        <a:rPr kumimoji="0" lang="en-US" sz="2000" b="0" i="0" u="none" strike="noStrike" kern="1200" cap="none" spc="0" normalizeH="0" baseline="0" noProof="0" dirty="0">
                          <a:ln>
                            <a:noFill/>
                          </a:ln>
                          <a:solidFill>
                            <a:srgbClr val="F05F22"/>
                          </a:solidFill>
                          <a:effectLst/>
                          <a:uLnTx/>
                          <a:uFillTx/>
                          <a:latin typeface="Arial" pitchFamily="34"/>
                          <a:ea typeface="+mn-ea"/>
                          <a:cs typeface="+mn-cs"/>
                        </a:rPr>
                        <a:t> </a:t>
                      </a:r>
                      <a:br>
                        <a:rPr kumimoji="0" lang="en-US" sz="1800" b="0" i="0" u="none" strike="noStrike" kern="1200" cap="none" spc="0" normalizeH="0" baseline="0" noProof="0" dirty="0">
                          <a:ln>
                            <a:noFill/>
                          </a:ln>
                          <a:solidFill>
                            <a:srgbClr val="F05F22"/>
                          </a:solidFill>
                          <a:effectLst/>
                          <a:uLnTx/>
                          <a:uFillTx/>
                          <a:latin typeface="Arial" pitchFamily="34"/>
                          <a:ea typeface="+mn-ea"/>
                          <a:cs typeface="+mn-cs"/>
                        </a:rPr>
                      </a:b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We often have intuition or rules-of-thumb about how things work.  An explainable model helps update our mental model.</a:t>
                      </a:r>
                    </a:p>
                  </a:txBody>
                  <a:tcPr>
                    <a:noFill/>
                  </a:tcPr>
                </a:tc>
                <a:tc>
                  <a:txBody>
                    <a:bodyPr/>
                    <a:lstStyle/>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F22"/>
                          </a:solidFill>
                          <a:effectLst/>
                          <a:uLnTx/>
                          <a:uFillTx/>
                          <a:latin typeface="Arial" pitchFamily="34"/>
                          <a:ea typeface="+mn-ea"/>
                          <a:cs typeface="+mn-cs"/>
                        </a:rPr>
                        <a:t>Debuggability</a:t>
                      </a:r>
                      <a:endParaRPr kumimoji="0" lang="en-US" sz="1400" b="1" i="0" u="none" strike="noStrike" kern="1200" cap="none" spc="0" normalizeH="0" baseline="0" noProof="0" dirty="0">
                        <a:ln>
                          <a:noFill/>
                        </a:ln>
                        <a:solidFill>
                          <a:prstClr val="black"/>
                        </a:solidFill>
                        <a:effectLst/>
                        <a:uLnTx/>
                        <a:uFillTx/>
                        <a:latin typeface="Arial" pitchFamily="34"/>
                        <a:ea typeface="+mn-ea"/>
                        <a:cs typeface="+mn-cs"/>
                      </a:endParaRPr>
                    </a:p>
                    <a:p>
                      <a:pPr marL="457200" marR="0" lvl="1" indent="0" algn="ctr" defTabSz="30618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a:ea typeface="+mn-ea"/>
                          <a:cs typeface="+mn-cs"/>
                        </a:rPr>
                        <a:t>Occasionally, model may produce a result that is clearly wrong. By following model’s reasoning, we can evaluate improvements or potential additions to our inputs. </a:t>
                      </a:r>
                    </a:p>
                    <a:p>
                      <a:pPr algn="ctr"/>
                      <a:endParaRPr lang="en-US" sz="100" dirty="0"/>
                    </a:p>
                  </a:txBody>
                  <a:tcPr>
                    <a:noFill/>
                  </a:tcPr>
                </a:tc>
                <a:extLst>
                  <a:ext uri="{0D108BD9-81ED-4DB2-BD59-A6C34878D82A}">
                    <a16:rowId xmlns:a16="http://schemas.microsoft.com/office/drawing/2014/main" val="2965339076"/>
                  </a:ext>
                </a:extLst>
              </a:tr>
            </a:tbl>
          </a:graphicData>
        </a:graphic>
      </p:graphicFrame>
      <p:grpSp>
        <p:nvGrpSpPr>
          <p:cNvPr id="18" name="Group 20">
            <a:extLst>
              <a:ext uri="{FF2B5EF4-FFF2-40B4-BE49-F238E27FC236}">
                <a16:creationId xmlns:a16="http://schemas.microsoft.com/office/drawing/2014/main" id="{C3FC9676-B4CE-421A-ACC6-B7CDF20ECC59}"/>
              </a:ext>
            </a:extLst>
          </p:cNvPr>
          <p:cNvGrpSpPr>
            <a:grpSpLocks noChangeAspect="1"/>
          </p:cNvGrpSpPr>
          <p:nvPr>
            <p:custDataLst>
              <p:tags r:id="rId1"/>
            </p:custDataLst>
          </p:nvPr>
        </p:nvGrpSpPr>
        <p:grpSpPr bwMode="auto">
          <a:xfrm>
            <a:off x="1649851" y="3126091"/>
            <a:ext cx="963636" cy="700141"/>
            <a:chOff x="246" y="266"/>
            <a:chExt cx="5270" cy="3829"/>
          </a:xfrm>
          <a:solidFill>
            <a:schemeClr val="tx1">
              <a:lumMod val="65000"/>
              <a:lumOff val="35000"/>
            </a:schemeClr>
          </a:solidFill>
        </p:grpSpPr>
        <p:sp>
          <p:nvSpPr>
            <p:cNvPr id="19" name="Freeform 21">
              <a:extLst>
                <a:ext uri="{FF2B5EF4-FFF2-40B4-BE49-F238E27FC236}">
                  <a16:creationId xmlns:a16="http://schemas.microsoft.com/office/drawing/2014/main" id="{FFD2A7A5-893F-4EF7-BE71-B7A6125586BE}"/>
                </a:ext>
              </a:extLst>
            </p:cNvPr>
            <p:cNvSpPr>
              <a:spLocks noEditPoints="1"/>
            </p:cNvSpPr>
            <p:nvPr/>
          </p:nvSpPr>
          <p:spPr bwMode="auto">
            <a:xfrm>
              <a:off x="1234" y="1055"/>
              <a:ext cx="3233" cy="3040"/>
            </a:xfrm>
            <a:custGeom>
              <a:avLst/>
              <a:gdLst>
                <a:gd name="T0" fmla="*/ 464 w 1369"/>
                <a:gd name="T1" fmla="*/ 54 h 1287"/>
                <a:gd name="T2" fmla="*/ 444 w 1369"/>
                <a:gd name="T3" fmla="*/ 91 h 1287"/>
                <a:gd name="T4" fmla="*/ 230 w 1369"/>
                <a:gd name="T5" fmla="*/ 479 h 1287"/>
                <a:gd name="T6" fmla="*/ 691 w 1369"/>
                <a:gd name="T7" fmla="*/ 496 h 1287"/>
                <a:gd name="T8" fmla="*/ 947 w 1369"/>
                <a:gd name="T9" fmla="*/ 572 h 1287"/>
                <a:gd name="T10" fmla="*/ 1164 w 1369"/>
                <a:gd name="T11" fmla="*/ 761 h 1287"/>
                <a:gd name="T12" fmla="*/ 1350 w 1369"/>
                <a:gd name="T13" fmla="*/ 742 h 1287"/>
                <a:gd name="T14" fmla="*/ 1359 w 1369"/>
                <a:gd name="T15" fmla="*/ 795 h 1287"/>
                <a:gd name="T16" fmla="*/ 961 w 1369"/>
                <a:gd name="T17" fmla="*/ 1219 h 1287"/>
                <a:gd name="T18" fmla="*/ 620 w 1369"/>
                <a:gd name="T19" fmla="*/ 1222 h 1287"/>
                <a:gd name="T20" fmla="*/ 415 w 1369"/>
                <a:gd name="T21" fmla="*/ 1027 h 1287"/>
                <a:gd name="T22" fmla="*/ 340 w 1369"/>
                <a:gd name="T23" fmla="*/ 954 h 1287"/>
                <a:gd name="T24" fmla="*/ 332 w 1369"/>
                <a:gd name="T25" fmla="*/ 946 h 1287"/>
                <a:gd name="T26" fmla="*/ 257 w 1369"/>
                <a:gd name="T27" fmla="*/ 866 h 1287"/>
                <a:gd name="T28" fmla="*/ 194 w 1369"/>
                <a:gd name="T29" fmla="*/ 729 h 1287"/>
                <a:gd name="T30" fmla="*/ 157 w 1369"/>
                <a:gd name="T31" fmla="*/ 673 h 1287"/>
                <a:gd name="T32" fmla="*/ 103 w 1369"/>
                <a:gd name="T33" fmla="*/ 624 h 1287"/>
                <a:gd name="T34" fmla="*/ 95 w 1369"/>
                <a:gd name="T35" fmla="*/ 618 h 1287"/>
                <a:gd name="T36" fmla="*/ 94 w 1369"/>
                <a:gd name="T37" fmla="*/ 617 h 1287"/>
                <a:gd name="T38" fmla="*/ 0 w 1369"/>
                <a:gd name="T39" fmla="*/ 542 h 1287"/>
                <a:gd name="T40" fmla="*/ 394 w 1369"/>
                <a:gd name="T41" fmla="*/ 0 h 1287"/>
                <a:gd name="T42" fmla="*/ 1011 w 1369"/>
                <a:gd name="T43" fmla="*/ 86 h 1287"/>
                <a:gd name="T44" fmla="*/ 643 w 1369"/>
                <a:gd name="T45" fmla="*/ 94 h 1287"/>
                <a:gd name="T46" fmla="*/ 300 w 1369"/>
                <a:gd name="T47" fmla="*/ 318 h 1287"/>
                <a:gd name="T48" fmla="*/ 609 w 1369"/>
                <a:gd name="T49" fmla="*/ 460 h 1287"/>
                <a:gd name="T50" fmla="*/ 949 w 1369"/>
                <a:gd name="T51" fmla="*/ 458 h 1287"/>
                <a:gd name="T52" fmla="*/ 1294 w 1369"/>
                <a:gd name="T53" fmla="*/ 578 h 1287"/>
                <a:gd name="T54" fmla="*/ 1037 w 1369"/>
                <a:gd name="T55" fmla="*/ 68 h 1287"/>
                <a:gd name="T56" fmla="*/ 501 w 1369"/>
                <a:gd name="T57" fmla="*/ 1251 h 1287"/>
                <a:gd name="T58" fmla="*/ 81 w 1369"/>
                <a:gd name="T59" fmla="*/ 926 h 1287"/>
                <a:gd name="T60" fmla="*/ 41 w 1369"/>
                <a:gd name="T61" fmla="*/ 677 h 1287"/>
                <a:gd name="T62" fmla="*/ 120 w 1369"/>
                <a:gd name="T63" fmla="*/ 758 h 1287"/>
                <a:gd name="T64" fmla="*/ 277 w 1369"/>
                <a:gd name="T65" fmla="*/ 100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9" h="1287">
                  <a:moveTo>
                    <a:pt x="394" y="0"/>
                  </a:moveTo>
                  <a:cubicBezTo>
                    <a:pt x="464" y="54"/>
                    <a:pt x="464" y="54"/>
                    <a:pt x="464" y="54"/>
                  </a:cubicBezTo>
                  <a:cubicBezTo>
                    <a:pt x="464" y="54"/>
                    <a:pt x="487" y="55"/>
                    <a:pt x="491" y="56"/>
                  </a:cubicBezTo>
                  <a:cubicBezTo>
                    <a:pt x="475" y="66"/>
                    <a:pt x="459" y="78"/>
                    <a:pt x="444" y="91"/>
                  </a:cubicBezTo>
                  <a:cubicBezTo>
                    <a:pt x="248" y="257"/>
                    <a:pt x="248" y="257"/>
                    <a:pt x="248" y="257"/>
                  </a:cubicBezTo>
                  <a:cubicBezTo>
                    <a:pt x="185" y="311"/>
                    <a:pt x="168" y="416"/>
                    <a:pt x="230" y="479"/>
                  </a:cubicBezTo>
                  <a:cubicBezTo>
                    <a:pt x="348" y="597"/>
                    <a:pt x="526" y="635"/>
                    <a:pt x="661" y="522"/>
                  </a:cubicBezTo>
                  <a:cubicBezTo>
                    <a:pt x="691" y="496"/>
                    <a:pt x="691" y="496"/>
                    <a:pt x="691" y="496"/>
                  </a:cubicBezTo>
                  <a:cubicBezTo>
                    <a:pt x="759" y="540"/>
                    <a:pt x="843" y="554"/>
                    <a:pt x="925" y="544"/>
                  </a:cubicBezTo>
                  <a:cubicBezTo>
                    <a:pt x="933" y="554"/>
                    <a:pt x="942" y="566"/>
                    <a:pt x="947" y="572"/>
                  </a:cubicBezTo>
                  <a:cubicBezTo>
                    <a:pt x="970" y="602"/>
                    <a:pt x="992" y="633"/>
                    <a:pt x="1018" y="661"/>
                  </a:cubicBezTo>
                  <a:cubicBezTo>
                    <a:pt x="1058" y="704"/>
                    <a:pt x="1106" y="743"/>
                    <a:pt x="1164" y="761"/>
                  </a:cubicBezTo>
                  <a:cubicBezTo>
                    <a:pt x="1210" y="774"/>
                    <a:pt x="1256" y="773"/>
                    <a:pt x="1301" y="758"/>
                  </a:cubicBezTo>
                  <a:cubicBezTo>
                    <a:pt x="1350" y="742"/>
                    <a:pt x="1350" y="742"/>
                    <a:pt x="1350" y="742"/>
                  </a:cubicBezTo>
                  <a:cubicBezTo>
                    <a:pt x="1351" y="734"/>
                    <a:pt x="1351" y="734"/>
                    <a:pt x="1351" y="734"/>
                  </a:cubicBezTo>
                  <a:cubicBezTo>
                    <a:pt x="1356" y="753"/>
                    <a:pt x="1359" y="774"/>
                    <a:pt x="1359" y="795"/>
                  </a:cubicBezTo>
                  <a:cubicBezTo>
                    <a:pt x="1359" y="848"/>
                    <a:pt x="1342" y="908"/>
                    <a:pt x="1299" y="942"/>
                  </a:cubicBezTo>
                  <a:cubicBezTo>
                    <a:pt x="1186" y="1035"/>
                    <a:pt x="1073" y="1127"/>
                    <a:pt x="961" y="1219"/>
                  </a:cubicBezTo>
                  <a:cubicBezTo>
                    <a:pt x="878" y="1287"/>
                    <a:pt x="710" y="1287"/>
                    <a:pt x="620" y="1222"/>
                  </a:cubicBezTo>
                  <a:cubicBezTo>
                    <a:pt x="620" y="1222"/>
                    <a:pt x="620" y="1222"/>
                    <a:pt x="620" y="1222"/>
                  </a:cubicBezTo>
                  <a:cubicBezTo>
                    <a:pt x="613" y="1218"/>
                    <a:pt x="607" y="1212"/>
                    <a:pt x="601" y="1207"/>
                  </a:cubicBezTo>
                  <a:cubicBezTo>
                    <a:pt x="415" y="1027"/>
                    <a:pt x="415" y="1027"/>
                    <a:pt x="415" y="1027"/>
                  </a:cubicBezTo>
                  <a:cubicBezTo>
                    <a:pt x="340" y="954"/>
                    <a:pt x="340" y="954"/>
                    <a:pt x="340" y="954"/>
                  </a:cubicBezTo>
                  <a:cubicBezTo>
                    <a:pt x="340" y="954"/>
                    <a:pt x="340" y="954"/>
                    <a:pt x="340" y="954"/>
                  </a:cubicBezTo>
                  <a:cubicBezTo>
                    <a:pt x="339" y="954"/>
                    <a:pt x="339" y="954"/>
                    <a:pt x="339" y="954"/>
                  </a:cubicBezTo>
                  <a:cubicBezTo>
                    <a:pt x="332" y="946"/>
                    <a:pt x="332" y="946"/>
                    <a:pt x="332" y="946"/>
                  </a:cubicBezTo>
                  <a:cubicBezTo>
                    <a:pt x="325" y="940"/>
                    <a:pt x="319" y="934"/>
                    <a:pt x="313" y="928"/>
                  </a:cubicBezTo>
                  <a:cubicBezTo>
                    <a:pt x="292" y="908"/>
                    <a:pt x="273" y="889"/>
                    <a:pt x="257" y="866"/>
                  </a:cubicBezTo>
                  <a:cubicBezTo>
                    <a:pt x="245" y="850"/>
                    <a:pt x="236" y="833"/>
                    <a:pt x="228" y="813"/>
                  </a:cubicBezTo>
                  <a:cubicBezTo>
                    <a:pt x="194" y="729"/>
                    <a:pt x="194" y="729"/>
                    <a:pt x="194" y="729"/>
                  </a:cubicBezTo>
                  <a:cubicBezTo>
                    <a:pt x="185" y="708"/>
                    <a:pt x="173" y="690"/>
                    <a:pt x="157" y="673"/>
                  </a:cubicBezTo>
                  <a:cubicBezTo>
                    <a:pt x="157" y="673"/>
                    <a:pt x="157" y="673"/>
                    <a:pt x="157" y="673"/>
                  </a:cubicBezTo>
                  <a:cubicBezTo>
                    <a:pt x="157" y="673"/>
                    <a:pt x="157" y="673"/>
                    <a:pt x="157" y="673"/>
                  </a:cubicBezTo>
                  <a:cubicBezTo>
                    <a:pt x="141" y="656"/>
                    <a:pt x="123" y="640"/>
                    <a:pt x="103" y="624"/>
                  </a:cubicBezTo>
                  <a:cubicBezTo>
                    <a:pt x="102" y="624"/>
                    <a:pt x="102" y="624"/>
                    <a:pt x="102" y="624"/>
                  </a:cubicBezTo>
                  <a:cubicBezTo>
                    <a:pt x="95" y="618"/>
                    <a:pt x="95" y="618"/>
                    <a:pt x="95" y="618"/>
                  </a:cubicBezTo>
                  <a:cubicBezTo>
                    <a:pt x="93" y="617"/>
                    <a:pt x="93" y="617"/>
                    <a:pt x="93" y="617"/>
                  </a:cubicBezTo>
                  <a:cubicBezTo>
                    <a:pt x="94" y="617"/>
                    <a:pt x="94" y="617"/>
                    <a:pt x="94" y="617"/>
                  </a:cubicBezTo>
                  <a:cubicBezTo>
                    <a:pt x="90" y="614"/>
                    <a:pt x="90" y="614"/>
                    <a:pt x="90" y="614"/>
                  </a:cubicBezTo>
                  <a:cubicBezTo>
                    <a:pt x="60" y="590"/>
                    <a:pt x="30" y="566"/>
                    <a:pt x="0" y="542"/>
                  </a:cubicBezTo>
                  <a:cubicBezTo>
                    <a:pt x="366" y="49"/>
                    <a:pt x="366" y="49"/>
                    <a:pt x="366" y="49"/>
                  </a:cubicBezTo>
                  <a:cubicBezTo>
                    <a:pt x="377" y="33"/>
                    <a:pt x="387" y="17"/>
                    <a:pt x="394" y="0"/>
                  </a:cubicBezTo>
                  <a:close/>
                  <a:moveTo>
                    <a:pt x="1037" y="68"/>
                  </a:moveTo>
                  <a:cubicBezTo>
                    <a:pt x="1011" y="86"/>
                    <a:pt x="1011" y="86"/>
                    <a:pt x="1011" y="86"/>
                  </a:cubicBezTo>
                  <a:cubicBezTo>
                    <a:pt x="987" y="102"/>
                    <a:pt x="965" y="117"/>
                    <a:pt x="937" y="115"/>
                  </a:cubicBezTo>
                  <a:cubicBezTo>
                    <a:pt x="643" y="94"/>
                    <a:pt x="643" y="94"/>
                    <a:pt x="643" y="94"/>
                  </a:cubicBezTo>
                  <a:cubicBezTo>
                    <a:pt x="588" y="90"/>
                    <a:pt x="541" y="114"/>
                    <a:pt x="496" y="152"/>
                  </a:cubicBezTo>
                  <a:cubicBezTo>
                    <a:pt x="300" y="318"/>
                    <a:pt x="300" y="318"/>
                    <a:pt x="300" y="318"/>
                  </a:cubicBezTo>
                  <a:cubicBezTo>
                    <a:pt x="271" y="342"/>
                    <a:pt x="259" y="394"/>
                    <a:pt x="287" y="422"/>
                  </a:cubicBezTo>
                  <a:cubicBezTo>
                    <a:pt x="392" y="528"/>
                    <a:pt x="522" y="534"/>
                    <a:pt x="609" y="460"/>
                  </a:cubicBezTo>
                  <a:cubicBezTo>
                    <a:pt x="691" y="391"/>
                    <a:pt x="691" y="391"/>
                    <a:pt x="691" y="391"/>
                  </a:cubicBezTo>
                  <a:cubicBezTo>
                    <a:pt x="749" y="458"/>
                    <a:pt x="847" y="482"/>
                    <a:pt x="949" y="458"/>
                  </a:cubicBezTo>
                  <a:cubicBezTo>
                    <a:pt x="1009" y="486"/>
                    <a:pt x="1109" y="738"/>
                    <a:pt x="1276" y="682"/>
                  </a:cubicBezTo>
                  <a:cubicBezTo>
                    <a:pt x="1280" y="648"/>
                    <a:pt x="1281" y="588"/>
                    <a:pt x="1294" y="578"/>
                  </a:cubicBezTo>
                  <a:cubicBezTo>
                    <a:pt x="1369" y="516"/>
                    <a:pt x="1369" y="516"/>
                    <a:pt x="1369" y="516"/>
                  </a:cubicBezTo>
                  <a:lnTo>
                    <a:pt x="1037" y="68"/>
                  </a:lnTo>
                  <a:close/>
                  <a:moveTo>
                    <a:pt x="531" y="1250"/>
                  </a:moveTo>
                  <a:cubicBezTo>
                    <a:pt x="521" y="1251"/>
                    <a:pt x="511" y="1251"/>
                    <a:pt x="501" y="1251"/>
                  </a:cubicBezTo>
                  <a:cubicBezTo>
                    <a:pt x="443" y="1250"/>
                    <a:pt x="385" y="1228"/>
                    <a:pt x="343" y="1187"/>
                  </a:cubicBezTo>
                  <a:cubicBezTo>
                    <a:pt x="81" y="926"/>
                    <a:pt x="81" y="926"/>
                    <a:pt x="81" y="926"/>
                  </a:cubicBezTo>
                  <a:cubicBezTo>
                    <a:pt x="33" y="878"/>
                    <a:pt x="9" y="829"/>
                    <a:pt x="9" y="778"/>
                  </a:cubicBezTo>
                  <a:cubicBezTo>
                    <a:pt x="9" y="744"/>
                    <a:pt x="20" y="710"/>
                    <a:pt x="41" y="677"/>
                  </a:cubicBezTo>
                  <a:cubicBezTo>
                    <a:pt x="49" y="684"/>
                    <a:pt x="42" y="678"/>
                    <a:pt x="46" y="681"/>
                  </a:cubicBezTo>
                  <a:cubicBezTo>
                    <a:pt x="75" y="704"/>
                    <a:pt x="109" y="730"/>
                    <a:pt x="120" y="758"/>
                  </a:cubicBezTo>
                  <a:cubicBezTo>
                    <a:pt x="154" y="843"/>
                    <a:pt x="154" y="843"/>
                    <a:pt x="154" y="843"/>
                  </a:cubicBezTo>
                  <a:cubicBezTo>
                    <a:pt x="183" y="915"/>
                    <a:pt x="227" y="957"/>
                    <a:pt x="277" y="1004"/>
                  </a:cubicBezTo>
                  <a:lnTo>
                    <a:pt x="531" y="125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0" name="Freeform 22">
              <a:extLst>
                <a:ext uri="{FF2B5EF4-FFF2-40B4-BE49-F238E27FC236}">
                  <a16:creationId xmlns:a16="http://schemas.microsoft.com/office/drawing/2014/main" id="{98E2A48F-3AE9-43F2-92B0-0866B15C6E06}"/>
                </a:ext>
              </a:extLst>
            </p:cNvPr>
            <p:cNvSpPr>
              <a:spLocks noEditPoints="1"/>
            </p:cNvSpPr>
            <p:nvPr/>
          </p:nvSpPr>
          <p:spPr bwMode="auto">
            <a:xfrm>
              <a:off x="246" y="266"/>
              <a:ext cx="5270" cy="2204"/>
            </a:xfrm>
            <a:custGeom>
              <a:avLst/>
              <a:gdLst>
                <a:gd name="T0" fmla="*/ 0 w 2231"/>
                <a:gd name="T1" fmla="*/ 794 h 933"/>
                <a:gd name="T2" fmla="*/ 91 w 2231"/>
                <a:gd name="T3" fmla="*/ 862 h 933"/>
                <a:gd name="T4" fmla="*/ 359 w 2231"/>
                <a:gd name="T5" fmla="*/ 822 h 933"/>
                <a:gd name="T6" fmla="*/ 720 w 2231"/>
                <a:gd name="T7" fmla="*/ 335 h 933"/>
                <a:gd name="T8" fmla="*/ 680 w 2231"/>
                <a:gd name="T9" fmla="*/ 68 h 933"/>
                <a:gd name="T10" fmla="*/ 589 w 2231"/>
                <a:gd name="T11" fmla="*/ 0 h 933"/>
                <a:gd name="T12" fmla="*/ 0 w 2231"/>
                <a:gd name="T13" fmla="*/ 794 h 933"/>
                <a:gd name="T14" fmla="*/ 2231 w 2231"/>
                <a:gd name="T15" fmla="*/ 802 h 933"/>
                <a:gd name="T16" fmla="*/ 2139 w 2231"/>
                <a:gd name="T17" fmla="*/ 870 h 933"/>
                <a:gd name="T18" fmla="*/ 1872 w 2231"/>
                <a:gd name="T19" fmla="*/ 830 h 933"/>
                <a:gd name="T20" fmla="*/ 1511 w 2231"/>
                <a:gd name="T21" fmla="*/ 344 h 933"/>
                <a:gd name="T22" fmla="*/ 1551 w 2231"/>
                <a:gd name="T23" fmla="*/ 76 h 933"/>
                <a:gd name="T24" fmla="*/ 1642 w 2231"/>
                <a:gd name="T25" fmla="*/ 8 h 933"/>
                <a:gd name="T26" fmla="*/ 2231 w 2231"/>
                <a:gd name="T27" fmla="*/ 80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1" h="933">
                  <a:moveTo>
                    <a:pt x="0" y="794"/>
                  </a:moveTo>
                  <a:cubicBezTo>
                    <a:pt x="91" y="862"/>
                    <a:pt x="91" y="862"/>
                    <a:pt x="91" y="862"/>
                  </a:cubicBezTo>
                  <a:cubicBezTo>
                    <a:pt x="176" y="925"/>
                    <a:pt x="296" y="907"/>
                    <a:pt x="359" y="822"/>
                  </a:cubicBezTo>
                  <a:cubicBezTo>
                    <a:pt x="720" y="335"/>
                    <a:pt x="720" y="335"/>
                    <a:pt x="720" y="335"/>
                  </a:cubicBezTo>
                  <a:cubicBezTo>
                    <a:pt x="783" y="250"/>
                    <a:pt x="765" y="130"/>
                    <a:pt x="680" y="68"/>
                  </a:cubicBezTo>
                  <a:cubicBezTo>
                    <a:pt x="589" y="0"/>
                    <a:pt x="589" y="0"/>
                    <a:pt x="589" y="0"/>
                  </a:cubicBezTo>
                  <a:lnTo>
                    <a:pt x="0" y="794"/>
                  </a:lnTo>
                  <a:close/>
                  <a:moveTo>
                    <a:pt x="2231" y="802"/>
                  </a:moveTo>
                  <a:cubicBezTo>
                    <a:pt x="2139" y="870"/>
                    <a:pt x="2139" y="870"/>
                    <a:pt x="2139" y="870"/>
                  </a:cubicBezTo>
                  <a:cubicBezTo>
                    <a:pt x="2055" y="933"/>
                    <a:pt x="1935" y="915"/>
                    <a:pt x="1872" y="830"/>
                  </a:cubicBezTo>
                  <a:cubicBezTo>
                    <a:pt x="1511" y="344"/>
                    <a:pt x="1511" y="344"/>
                    <a:pt x="1511" y="344"/>
                  </a:cubicBezTo>
                  <a:cubicBezTo>
                    <a:pt x="1448" y="259"/>
                    <a:pt x="1466" y="139"/>
                    <a:pt x="1551" y="76"/>
                  </a:cubicBezTo>
                  <a:cubicBezTo>
                    <a:pt x="1642" y="8"/>
                    <a:pt x="1642" y="8"/>
                    <a:pt x="1642" y="8"/>
                  </a:cubicBezTo>
                  <a:lnTo>
                    <a:pt x="2231" y="802"/>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
        <p:nvSpPr>
          <p:cNvPr id="21" name="Freeform 21">
            <a:extLst>
              <a:ext uri="{FF2B5EF4-FFF2-40B4-BE49-F238E27FC236}">
                <a16:creationId xmlns:a16="http://schemas.microsoft.com/office/drawing/2014/main" id="{69993E18-6F11-4BAD-B02F-7BDBAB282C46}"/>
              </a:ext>
            </a:extLst>
          </p:cNvPr>
          <p:cNvSpPr>
            <a:spLocks noChangeAspect="1" noEditPoints="1"/>
          </p:cNvSpPr>
          <p:nvPr>
            <p:custDataLst>
              <p:tags r:id="rId2"/>
            </p:custDataLst>
          </p:nvPr>
        </p:nvSpPr>
        <p:spPr bwMode="auto">
          <a:xfrm>
            <a:off x="5238589" y="3126578"/>
            <a:ext cx="687485" cy="699654"/>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000"/>
          </a:p>
        </p:txBody>
      </p:sp>
      <p:sp>
        <p:nvSpPr>
          <p:cNvPr id="22" name="Freeform 6">
            <a:extLst>
              <a:ext uri="{FF2B5EF4-FFF2-40B4-BE49-F238E27FC236}">
                <a16:creationId xmlns:a16="http://schemas.microsoft.com/office/drawing/2014/main" id="{DED77815-A980-4D4C-8B77-020F7A18F591}"/>
              </a:ext>
            </a:extLst>
          </p:cNvPr>
          <p:cNvSpPr>
            <a:spLocks noChangeAspect="1" noEditPoints="1"/>
          </p:cNvSpPr>
          <p:nvPr>
            <p:custDataLst>
              <p:tags r:id="rId3"/>
            </p:custDataLst>
          </p:nvPr>
        </p:nvSpPr>
        <p:spPr bwMode="auto">
          <a:xfrm>
            <a:off x="9109000" y="3203122"/>
            <a:ext cx="1014668" cy="546566"/>
          </a:xfrm>
          <a:custGeom>
            <a:avLst/>
            <a:gdLst>
              <a:gd name="T0" fmla="*/ 4914 w 4914"/>
              <a:gd name="T1" fmla="*/ 0 h 2647"/>
              <a:gd name="T2" fmla="*/ 4914 w 4914"/>
              <a:gd name="T3" fmla="*/ 2647 h 2647"/>
              <a:gd name="T4" fmla="*/ 0 w 4914"/>
              <a:gd name="T5" fmla="*/ 2647 h 2647"/>
              <a:gd name="T6" fmla="*/ 0 w 4914"/>
              <a:gd name="T7" fmla="*/ 0 h 2647"/>
              <a:gd name="T8" fmla="*/ 4914 w 4914"/>
              <a:gd name="T9" fmla="*/ 0 h 2647"/>
              <a:gd name="T10" fmla="*/ 2920 w 4914"/>
              <a:gd name="T11" fmla="*/ 511 h 2647"/>
              <a:gd name="T12" fmla="*/ 2750 w 4914"/>
              <a:gd name="T13" fmla="*/ 435 h 2647"/>
              <a:gd name="T14" fmla="*/ 1994 w 4914"/>
              <a:gd name="T15" fmla="*/ 2136 h 2647"/>
              <a:gd name="T16" fmla="*/ 2164 w 4914"/>
              <a:gd name="T17" fmla="*/ 2212 h 2647"/>
              <a:gd name="T18" fmla="*/ 2920 w 4914"/>
              <a:gd name="T19" fmla="*/ 511 h 2647"/>
              <a:gd name="T20" fmla="*/ 3421 w 4914"/>
              <a:gd name="T21" fmla="*/ 381 h 2647"/>
              <a:gd name="T22" fmla="*/ 3288 w 4914"/>
              <a:gd name="T23" fmla="*/ 513 h 2647"/>
              <a:gd name="T24" fmla="*/ 4073 w 4914"/>
              <a:gd name="T25" fmla="*/ 1298 h 2647"/>
              <a:gd name="T26" fmla="*/ 3288 w 4914"/>
              <a:gd name="T27" fmla="*/ 2082 h 2647"/>
              <a:gd name="T28" fmla="*/ 3421 w 4914"/>
              <a:gd name="T29" fmla="*/ 2214 h 2647"/>
              <a:gd name="T30" fmla="*/ 4337 w 4914"/>
              <a:gd name="T31" fmla="*/ 1298 h 2647"/>
              <a:gd name="T32" fmla="*/ 3421 w 4914"/>
              <a:gd name="T33" fmla="*/ 381 h 2647"/>
              <a:gd name="T34" fmla="*/ 1493 w 4914"/>
              <a:gd name="T35" fmla="*/ 2214 h 2647"/>
              <a:gd name="T36" fmla="*/ 1626 w 4914"/>
              <a:gd name="T37" fmla="*/ 2082 h 2647"/>
              <a:gd name="T38" fmla="*/ 841 w 4914"/>
              <a:gd name="T39" fmla="*/ 1298 h 2647"/>
              <a:gd name="T40" fmla="*/ 1626 w 4914"/>
              <a:gd name="T41" fmla="*/ 513 h 2647"/>
              <a:gd name="T42" fmla="*/ 1493 w 4914"/>
              <a:gd name="T43" fmla="*/ 381 h 2647"/>
              <a:gd name="T44" fmla="*/ 577 w 4914"/>
              <a:gd name="T45" fmla="*/ 1298 h 2647"/>
              <a:gd name="T46" fmla="*/ 1493 w 4914"/>
              <a:gd name="T47" fmla="*/ 2214 h 2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14" h="2647">
                <a:moveTo>
                  <a:pt x="4914" y="0"/>
                </a:moveTo>
                <a:lnTo>
                  <a:pt x="4914" y="2647"/>
                </a:lnTo>
                <a:lnTo>
                  <a:pt x="0" y="2647"/>
                </a:lnTo>
                <a:lnTo>
                  <a:pt x="0" y="0"/>
                </a:lnTo>
                <a:lnTo>
                  <a:pt x="4914" y="0"/>
                </a:lnTo>
                <a:close/>
                <a:moveTo>
                  <a:pt x="2920" y="511"/>
                </a:moveTo>
                <a:lnTo>
                  <a:pt x="2750" y="435"/>
                </a:lnTo>
                <a:lnTo>
                  <a:pt x="1994" y="2136"/>
                </a:lnTo>
                <a:lnTo>
                  <a:pt x="2164" y="2212"/>
                </a:lnTo>
                <a:lnTo>
                  <a:pt x="2920" y="511"/>
                </a:lnTo>
                <a:close/>
                <a:moveTo>
                  <a:pt x="3421" y="381"/>
                </a:moveTo>
                <a:lnTo>
                  <a:pt x="3288" y="513"/>
                </a:lnTo>
                <a:lnTo>
                  <a:pt x="4073" y="1298"/>
                </a:lnTo>
                <a:lnTo>
                  <a:pt x="3288" y="2082"/>
                </a:lnTo>
                <a:lnTo>
                  <a:pt x="3421" y="2214"/>
                </a:lnTo>
                <a:lnTo>
                  <a:pt x="4337" y="1298"/>
                </a:lnTo>
                <a:lnTo>
                  <a:pt x="3421" y="381"/>
                </a:lnTo>
                <a:close/>
                <a:moveTo>
                  <a:pt x="1493" y="2214"/>
                </a:moveTo>
                <a:lnTo>
                  <a:pt x="1626" y="2082"/>
                </a:lnTo>
                <a:lnTo>
                  <a:pt x="841" y="1298"/>
                </a:lnTo>
                <a:lnTo>
                  <a:pt x="1626" y="513"/>
                </a:lnTo>
                <a:lnTo>
                  <a:pt x="1493" y="381"/>
                </a:lnTo>
                <a:lnTo>
                  <a:pt x="577" y="1298"/>
                </a:lnTo>
                <a:lnTo>
                  <a:pt x="1493" y="2214"/>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000"/>
          </a:p>
        </p:txBody>
      </p:sp>
      <p:sp>
        <p:nvSpPr>
          <p:cNvPr id="3" name="TextBox 2">
            <a:extLst>
              <a:ext uri="{FF2B5EF4-FFF2-40B4-BE49-F238E27FC236}">
                <a16:creationId xmlns:a16="http://schemas.microsoft.com/office/drawing/2014/main" id="{446A31D9-48BA-3F4E-9BF7-39F45C242FFC}"/>
              </a:ext>
            </a:extLst>
          </p:cNvPr>
          <p:cNvSpPr txBox="1"/>
          <p:nvPr/>
        </p:nvSpPr>
        <p:spPr>
          <a:xfrm>
            <a:off x="521875" y="2683565"/>
            <a:ext cx="11345447" cy="3180522"/>
          </a:xfrm>
          <a:prstGeom prst="rect">
            <a:avLst/>
          </a:prstGeom>
          <a:solidFill>
            <a:schemeClr val="bg1"/>
          </a:solidFill>
        </p:spPr>
        <p:txBody>
          <a:bodyPr wrap="square" rtlCol="0">
            <a:spAutoFit/>
          </a:bodyPr>
          <a:lstStyle/>
          <a:p>
            <a:endParaRPr lang="en-US" dirty="0"/>
          </a:p>
        </p:txBody>
      </p:sp>
      <p:sp>
        <p:nvSpPr>
          <p:cNvPr id="9" name="Rectangle 8">
            <a:extLst>
              <a:ext uri="{FF2B5EF4-FFF2-40B4-BE49-F238E27FC236}">
                <a16:creationId xmlns:a16="http://schemas.microsoft.com/office/drawing/2014/main" id="{D23BF27F-B5ED-484D-8035-9E5E9AD16C6A}"/>
              </a:ext>
            </a:extLst>
          </p:cNvPr>
          <p:cNvSpPr/>
          <p:nvPr/>
        </p:nvSpPr>
        <p:spPr>
          <a:xfrm>
            <a:off x="2176111" y="2044005"/>
            <a:ext cx="9264047" cy="2308324"/>
          </a:xfrm>
          <a:prstGeom prst="rect">
            <a:avLst/>
          </a:prstGeom>
          <a:solidFill>
            <a:schemeClr val="bg2"/>
          </a:solidFill>
        </p:spPr>
        <p:txBody>
          <a:bodyPr wrap="square">
            <a:spAutoFit/>
          </a:bodyPr>
          <a:lstStyle/>
          <a:p>
            <a:pPr defTabSz="306187"/>
            <a:r>
              <a:rPr lang="en-US" sz="3600" dirty="0">
                <a:latin typeface="Arial" pitchFamily="34"/>
              </a:rPr>
              <a:t>Neural Networks are a powerful new mechanism to analyze massive amounts of baseball data to enable </a:t>
            </a:r>
            <a:r>
              <a:rPr lang="en-US" sz="3600" b="1" dirty="0">
                <a:latin typeface="Arial" pitchFamily="34"/>
              </a:rPr>
              <a:t>better predictions </a:t>
            </a:r>
            <a:r>
              <a:rPr lang="en-US" sz="3600" dirty="0">
                <a:latin typeface="Arial" pitchFamily="34"/>
              </a:rPr>
              <a:t>and reveal </a:t>
            </a:r>
            <a:r>
              <a:rPr lang="en-US" sz="3600" b="1" dirty="0">
                <a:latin typeface="Arial" pitchFamily="34"/>
              </a:rPr>
              <a:t>new insights</a:t>
            </a:r>
            <a:r>
              <a:rPr lang="en-US" sz="3600" dirty="0">
                <a:latin typeface="Arial" pitchFamily="34"/>
              </a:rPr>
              <a:t>.</a:t>
            </a:r>
          </a:p>
        </p:txBody>
      </p:sp>
    </p:spTree>
    <p:extLst>
      <p:ext uri="{BB962C8B-B14F-4D97-AF65-F5344CB8AC3E}">
        <p14:creationId xmlns:p14="http://schemas.microsoft.com/office/powerpoint/2010/main" val="2587265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1465125" cy="646331"/>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US" sz="3600" dirty="0">
                <a:solidFill>
                  <a:srgbClr val="000000"/>
                </a:solidFill>
                <a:latin typeface="Arial" pitchFamily="34"/>
                <a:cs typeface="Arial" pitchFamily="34"/>
              </a:rPr>
              <a:t>Singlearity: </a:t>
            </a:r>
            <a:r>
              <a:rPr lang="en-US" sz="3600" dirty="0">
                <a:solidFill>
                  <a:srgbClr val="F05F22"/>
                </a:solidFill>
                <a:latin typeface="Arial" pitchFamily="34"/>
                <a:cs typeface="Arial" pitchFamily="34"/>
              </a:rPr>
              <a:t>Explore it</a:t>
            </a:r>
          </a:p>
        </p:txBody>
      </p:sp>
      <p:sp>
        <p:nvSpPr>
          <p:cNvPr id="15" name="Content Placeholder 2">
            <a:extLst>
              <a:ext uri="{FF2B5EF4-FFF2-40B4-BE49-F238E27FC236}">
                <a16:creationId xmlns:a16="http://schemas.microsoft.com/office/drawing/2014/main" id="{7D939181-7C51-4F5C-A5C2-102DE69ECEC6}"/>
              </a:ext>
            </a:extLst>
          </p:cNvPr>
          <p:cNvSpPr txBox="1"/>
          <p:nvPr/>
        </p:nvSpPr>
        <p:spPr>
          <a:xfrm>
            <a:off x="2844870" y="2527454"/>
            <a:ext cx="6433071" cy="1725022"/>
          </a:xfrm>
          <a:prstGeom prst="rect">
            <a:avLst/>
          </a:prstGeom>
          <a:noFill/>
          <a:ln cap="flat">
            <a:noFill/>
          </a:ln>
        </p:spPr>
        <p:txBody>
          <a:bodyPr vert="horz" wrap="square" lIns="61237" tIns="30614" rIns="61237" bIns="30614" anchor="t" anchorCtr="0" compatLnSpc="1">
            <a:noAutofit/>
          </a:bodyPr>
          <a:lstStyle>
            <a:defPPr>
              <a:defRPr lang="en-US"/>
            </a:defPPr>
            <a:lvl1pPr marR="0" lvl="0" indent="0" algn="ctr" defTabSz="306186" fontAlgn="auto">
              <a:lnSpc>
                <a:spcPct val="100000"/>
              </a:lnSpc>
              <a:spcBef>
                <a:spcPts val="600"/>
              </a:spcBef>
              <a:spcAft>
                <a:spcPts val="1200"/>
              </a:spcAft>
              <a:buNone/>
              <a:tabLst/>
              <a:defRPr sz="2300" b="1" i="0" u="none" strike="noStrike" cap="none" spc="130" baseline="0">
                <a:solidFill>
                  <a:srgbClr val="F05F22"/>
                </a:solidFill>
                <a:uFillTx/>
                <a:latin typeface="Arial" panose="020B0604020202020204" pitchFamily="34" charset="0"/>
                <a:cs typeface="Arial" panose="020B0604020202020204" pitchFamily="34" charset="0"/>
              </a:defRPr>
            </a:lvl1pPr>
          </a:lstStyle>
          <a:p>
            <a:pPr algn="l"/>
            <a:r>
              <a:rPr lang="en-US" sz="2400" dirty="0"/>
              <a:t>APIs and Singlearity Service </a:t>
            </a:r>
            <a:endParaRPr lang="en-US" sz="1000" dirty="0"/>
          </a:p>
          <a:p>
            <a:pPr algn="l"/>
            <a:endParaRPr lang="en-US" sz="1400" b="0" dirty="0">
              <a:solidFill>
                <a:schemeClr val="tx1"/>
              </a:solidFill>
            </a:endParaRPr>
          </a:p>
          <a:p>
            <a:pPr algn="l"/>
            <a:endParaRPr lang="en-US" sz="1400" b="0" dirty="0">
              <a:solidFill>
                <a:schemeClr val="tx1"/>
              </a:solidFill>
            </a:endParaRPr>
          </a:p>
          <a:p>
            <a:pPr algn="l"/>
            <a:endParaRPr lang="en-US" sz="1400" b="0" dirty="0">
              <a:solidFill>
                <a:schemeClr val="tx1"/>
              </a:solidFill>
            </a:endParaRPr>
          </a:p>
          <a:p>
            <a:pPr algn="l"/>
            <a:endParaRPr lang="en-US" sz="1400" b="0" dirty="0">
              <a:solidFill>
                <a:schemeClr val="tx1"/>
              </a:solidFill>
            </a:endParaRPr>
          </a:p>
          <a:p>
            <a:pPr algn="l"/>
            <a:endParaRPr lang="en-US" sz="1400" b="0" dirty="0">
              <a:solidFill>
                <a:schemeClr val="tx1"/>
              </a:solidFill>
            </a:endParaRPr>
          </a:p>
        </p:txBody>
      </p:sp>
      <p:sp>
        <p:nvSpPr>
          <p:cNvPr id="28" name="Content Placeholder 2">
            <a:extLst>
              <a:ext uri="{FF2B5EF4-FFF2-40B4-BE49-F238E27FC236}">
                <a16:creationId xmlns:a16="http://schemas.microsoft.com/office/drawing/2014/main" id="{6187EE65-F0B3-469A-AEDF-42462F58ED25}"/>
              </a:ext>
            </a:extLst>
          </p:cNvPr>
          <p:cNvSpPr txBox="1"/>
          <p:nvPr/>
        </p:nvSpPr>
        <p:spPr>
          <a:xfrm>
            <a:off x="2844870" y="4816086"/>
            <a:ext cx="7385341" cy="1187701"/>
          </a:xfrm>
          <a:prstGeom prst="rect">
            <a:avLst/>
          </a:prstGeom>
          <a:noFill/>
          <a:ln cap="flat">
            <a:noFill/>
          </a:ln>
        </p:spPr>
        <p:txBody>
          <a:bodyPr vert="horz" wrap="square" lIns="61237" tIns="30614" rIns="61237" bIns="30614" anchor="t" anchorCtr="0" compatLnSpc="1">
            <a:noAutofit/>
          </a:bodyPr>
          <a:lstStyle>
            <a:defPPr>
              <a:defRPr lang="en-US"/>
            </a:defPPr>
            <a:lvl1pPr marR="0" lvl="0" indent="0" algn="ctr" defTabSz="306186" fontAlgn="auto">
              <a:lnSpc>
                <a:spcPct val="100000"/>
              </a:lnSpc>
              <a:spcBef>
                <a:spcPts val="600"/>
              </a:spcBef>
              <a:spcAft>
                <a:spcPts val="1200"/>
              </a:spcAft>
              <a:buNone/>
              <a:tabLst/>
              <a:defRPr sz="2300" b="1" i="0" u="none" strike="noStrike" cap="none" spc="130" baseline="0">
                <a:solidFill>
                  <a:srgbClr val="F05F22"/>
                </a:solidFill>
                <a:uFillTx/>
                <a:latin typeface="Arial" panose="020B0604020202020204" pitchFamily="34" charset="0"/>
                <a:cs typeface="Arial" panose="020B0604020202020204" pitchFamily="34" charset="0"/>
              </a:defRPr>
            </a:lvl1pPr>
          </a:lstStyle>
          <a:p>
            <a:pPr algn="l"/>
            <a:r>
              <a:rPr lang="en-US" sz="2400" dirty="0"/>
              <a:t>Open Source</a:t>
            </a:r>
            <a:br>
              <a:rPr lang="en-US" sz="2400" dirty="0"/>
            </a:br>
            <a:r>
              <a:rPr lang="en-US" sz="1500" b="0" dirty="0">
                <a:solidFill>
                  <a:schemeClr val="tx1"/>
                </a:solidFill>
              </a:rPr>
              <a:t>View and modify open source (MIT License) code for Markov chains using Singlearity-PA predictions or alternative PA predictions</a:t>
            </a:r>
            <a:br>
              <a:rPr lang="en-US" sz="1500" b="0" dirty="0">
                <a:solidFill>
                  <a:schemeClr val="tx1"/>
                </a:solidFill>
              </a:rPr>
            </a:br>
            <a:r>
              <a:rPr lang="en-US" sz="1500" b="0" dirty="0">
                <a:solidFill>
                  <a:schemeClr val="tx1"/>
                </a:solidFill>
                <a:hlinkClick r:id="rId4"/>
              </a:rPr>
              <a:t>https://github.com/singlearity-sports/singlearity-R/tree/master/markov</a:t>
            </a:r>
            <a:endParaRPr lang="en-US" sz="1400" b="0" dirty="0">
              <a:solidFill>
                <a:schemeClr val="tx1"/>
              </a:solidFill>
            </a:endParaRPr>
          </a:p>
        </p:txBody>
      </p:sp>
      <p:sp>
        <p:nvSpPr>
          <p:cNvPr id="27" name="Content Placeholder 2">
            <a:extLst>
              <a:ext uri="{FF2B5EF4-FFF2-40B4-BE49-F238E27FC236}">
                <a16:creationId xmlns:a16="http://schemas.microsoft.com/office/drawing/2014/main" id="{880939C3-1820-48A6-8108-7E7AAA609E31}"/>
              </a:ext>
            </a:extLst>
          </p:cNvPr>
          <p:cNvSpPr txBox="1"/>
          <p:nvPr/>
        </p:nvSpPr>
        <p:spPr>
          <a:xfrm>
            <a:off x="2844870" y="1255596"/>
            <a:ext cx="4470330" cy="1013814"/>
          </a:xfrm>
          <a:prstGeom prst="rect">
            <a:avLst/>
          </a:prstGeom>
          <a:noFill/>
          <a:ln cap="flat">
            <a:noFill/>
          </a:ln>
        </p:spPr>
        <p:txBody>
          <a:bodyPr vert="horz" wrap="square" lIns="61237" tIns="30614" rIns="61237" bIns="30614" anchor="t" anchorCtr="0" compatLnSpc="1">
            <a:noAutofit/>
          </a:bodyPr>
          <a:lstStyle/>
          <a:p>
            <a:pPr marL="0" marR="0" lvl="0" indent="0" defTabSz="306186" rtl="0" fontAlgn="auto" hangingPunct="1">
              <a:lnSpc>
                <a:spcPct val="100000"/>
              </a:lnSpc>
              <a:spcBef>
                <a:spcPts val="600"/>
              </a:spcBef>
              <a:spcAft>
                <a:spcPts val="1200"/>
              </a:spcAft>
              <a:buNone/>
              <a:tabLst/>
              <a:defRPr sz="1800" b="0" i="0" u="none" strike="noStrike" kern="0" cap="none" spc="0" baseline="0">
                <a:solidFill>
                  <a:srgbClr val="000000"/>
                </a:solidFill>
                <a:uFillTx/>
              </a:defRPr>
            </a:pPr>
            <a:r>
              <a:rPr lang="en-US" sz="2400" b="1" i="0" u="none" strike="noStrike" kern="1200" cap="none" spc="130" baseline="0" dirty="0">
                <a:solidFill>
                  <a:srgbClr val="F05F22"/>
                </a:solidFill>
                <a:uFillTx/>
                <a:latin typeface="Arial" panose="020B0604020202020204" pitchFamily="34" charset="0"/>
                <a:cs typeface="Arial" panose="020B0604020202020204" pitchFamily="34" charset="0"/>
              </a:rPr>
              <a:t>Demo</a:t>
            </a:r>
            <a:br>
              <a:rPr lang="en-US" sz="1942" b="0" i="0" u="none" strike="noStrike" kern="1200" cap="none" spc="130" baseline="0" dirty="0">
                <a:solidFill>
                  <a:srgbClr val="595959"/>
                </a:solidFill>
                <a:uFillTx/>
                <a:latin typeface="Arial" panose="020B0604020202020204" pitchFamily="34" charset="0"/>
                <a:cs typeface="Arial" panose="020B0604020202020204" pitchFamily="34" charset="0"/>
              </a:rPr>
            </a:br>
            <a:r>
              <a:rPr lang="en-US" sz="1600" spc="130" dirty="0">
                <a:latin typeface="Arial" panose="020B0604020202020204" pitchFamily="34" charset="0"/>
                <a:cs typeface="Arial" panose="020B0604020202020204" pitchFamily="34" charset="0"/>
              </a:rPr>
              <a:t>Simulate your own plate PA matchups at</a:t>
            </a:r>
            <a:br>
              <a:rPr lang="en-US" sz="1500" spc="130" dirty="0">
                <a:latin typeface="Arial" panose="020B0604020202020204" pitchFamily="34" charset="0"/>
                <a:cs typeface="Arial" panose="020B0604020202020204" pitchFamily="34" charset="0"/>
              </a:rPr>
            </a:br>
            <a:r>
              <a:rPr lang="en-US" sz="1600" b="0" i="0" u="none" strike="noStrike" kern="1200" cap="none" spc="130" baseline="0" dirty="0">
                <a:solidFill>
                  <a:srgbClr val="595959"/>
                </a:solidFill>
                <a:uFillTx/>
                <a:latin typeface="Arial" panose="020B0604020202020204" pitchFamily="34" charset="0"/>
                <a:cs typeface="Arial" panose="020B0604020202020204" pitchFamily="34" charset="0"/>
                <a:hlinkClick r:id="rId5"/>
              </a:rPr>
              <a:t>https://dash.singlearity.com</a:t>
            </a:r>
            <a:endParaRPr lang="en-US" sz="1600" b="1" i="0" u="none" strike="noStrike" kern="1200" cap="none" spc="130" baseline="0" dirty="0">
              <a:solidFill>
                <a:srgbClr val="65A95D"/>
              </a:solidFill>
              <a:effectLst>
                <a:outerShdw dist="38096" dir="2700000">
                  <a:srgbClr val="000000"/>
                </a:outerShdw>
              </a:effectLst>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4245A72-7438-4D55-9E44-4B56C3B20C60}"/>
              </a:ext>
            </a:extLst>
          </p:cNvPr>
          <p:cNvPicPr>
            <a:picLocks noChangeAspect="1"/>
          </p:cNvPicPr>
          <p:nvPr/>
        </p:nvPicPr>
        <p:blipFill rotWithShape="1">
          <a:blip r:embed="rId6">
            <a:clrChange>
              <a:clrFrom>
                <a:srgbClr val="F8FAFB"/>
              </a:clrFrom>
              <a:clrTo>
                <a:srgbClr val="F8FAFB">
                  <a:alpha val="0"/>
                </a:srgbClr>
              </a:clrTo>
            </a:clrChange>
          </a:blip>
          <a:srcRect l="25962" t="27692" r="57692" b="39915"/>
          <a:stretch/>
        </p:blipFill>
        <p:spPr>
          <a:xfrm>
            <a:off x="1840167" y="2524046"/>
            <a:ext cx="749430" cy="835386"/>
          </a:xfrm>
          <a:prstGeom prst="rect">
            <a:avLst/>
          </a:prstGeom>
        </p:spPr>
      </p:pic>
      <p:pic>
        <p:nvPicPr>
          <p:cNvPr id="12" name="Picture 11">
            <a:extLst>
              <a:ext uri="{FF2B5EF4-FFF2-40B4-BE49-F238E27FC236}">
                <a16:creationId xmlns:a16="http://schemas.microsoft.com/office/drawing/2014/main" id="{B95C8AE8-A044-4111-B439-FCE3610D09E3}"/>
              </a:ext>
            </a:extLst>
          </p:cNvPr>
          <p:cNvPicPr>
            <a:picLocks noChangeAspect="1"/>
          </p:cNvPicPr>
          <p:nvPr/>
        </p:nvPicPr>
        <p:blipFill rotWithShape="1">
          <a:blip r:embed="rId7">
            <a:clrChange>
              <a:clrFrom>
                <a:srgbClr val="F8FAFB"/>
              </a:clrFrom>
              <a:clrTo>
                <a:srgbClr val="F8FAFB">
                  <a:alpha val="0"/>
                </a:srgbClr>
              </a:clrTo>
            </a:clrChange>
          </a:blip>
          <a:srcRect l="24808" t="26636" r="57002" b="41764"/>
          <a:stretch/>
        </p:blipFill>
        <p:spPr>
          <a:xfrm>
            <a:off x="1808482" y="1253850"/>
            <a:ext cx="749429" cy="732322"/>
          </a:xfrm>
          <a:prstGeom prst="rect">
            <a:avLst/>
          </a:prstGeom>
        </p:spPr>
      </p:pic>
      <p:pic>
        <p:nvPicPr>
          <p:cNvPr id="13" name="Picture 12">
            <a:extLst>
              <a:ext uri="{FF2B5EF4-FFF2-40B4-BE49-F238E27FC236}">
                <a16:creationId xmlns:a16="http://schemas.microsoft.com/office/drawing/2014/main" id="{CA5EA72E-8C01-45C6-93DF-ED53EAE3E576}"/>
              </a:ext>
            </a:extLst>
          </p:cNvPr>
          <p:cNvPicPr>
            <a:picLocks noChangeAspect="1"/>
          </p:cNvPicPr>
          <p:nvPr/>
        </p:nvPicPr>
        <p:blipFill rotWithShape="1">
          <a:blip r:embed="rId8">
            <a:clrChange>
              <a:clrFrom>
                <a:srgbClr val="F8FAFB"/>
              </a:clrFrom>
              <a:clrTo>
                <a:srgbClr val="F8FAFB">
                  <a:alpha val="0"/>
                </a:srgbClr>
              </a:clrTo>
            </a:clrChange>
          </a:blip>
          <a:srcRect l="25288" t="26700" r="57597" b="40884"/>
          <a:stretch/>
        </p:blipFill>
        <p:spPr>
          <a:xfrm>
            <a:off x="1910490" y="4838993"/>
            <a:ext cx="608783" cy="648574"/>
          </a:xfrm>
          <a:prstGeom prst="rect">
            <a:avLst/>
          </a:prstGeom>
        </p:spPr>
      </p:pic>
      <p:grpSp>
        <p:nvGrpSpPr>
          <p:cNvPr id="18" name="Group 17">
            <a:extLst>
              <a:ext uri="{FF2B5EF4-FFF2-40B4-BE49-F238E27FC236}">
                <a16:creationId xmlns:a16="http://schemas.microsoft.com/office/drawing/2014/main" id="{942000DA-3768-4E99-909C-38094447BAB4}"/>
              </a:ext>
            </a:extLst>
          </p:cNvPr>
          <p:cNvGrpSpPr/>
          <p:nvPr/>
        </p:nvGrpSpPr>
        <p:grpSpPr>
          <a:xfrm>
            <a:off x="2844870" y="2914950"/>
            <a:ext cx="7909996" cy="482695"/>
            <a:chOff x="2611190" y="3148630"/>
            <a:chExt cx="7909996" cy="482695"/>
          </a:xfrm>
        </p:grpSpPr>
        <p:pic>
          <p:nvPicPr>
            <p:cNvPr id="36" name="Picture 35">
              <a:extLst>
                <a:ext uri="{FF2B5EF4-FFF2-40B4-BE49-F238E27FC236}">
                  <a16:creationId xmlns:a16="http://schemas.microsoft.com/office/drawing/2014/main" id="{B492FD01-8331-42C3-B28E-3C4F7E9E4043}"/>
                </a:ext>
              </a:extLst>
            </p:cNvPr>
            <p:cNvPicPr>
              <a:picLocks noChangeAspect="1"/>
            </p:cNvPicPr>
            <p:nvPr/>
          </p:nvPicPr>
          <p:blipFill rotWithShape="1">
            <a:blip r:embed="rId9">
              <a:clrChange>
                <a:clrFrom>
                  <a:srgbClr val="FFFFFF"/>
                </a:clrFrom>
                <a:clrTo>
                  <a:srgbClr val="FFFFFF">
                    <a:alpha val="0"/>
                  </a:srgbClr>
                </a:clrTo>
              </a:clrChange>
            </a:blip>
            <a:srcRect r="62262" b="17962"/>
            <a:stretch/>
          </p:blipFill>
          <p:spPr>
            <a:xfrm>
              <a:off x="2611190" y="3148630"/>
              <a:ext cx="586568" cy="470516"/>
            </a:xfrm>
            <a:prstGeom prst="rect">
              <a:avLst/>
            </a:prstGeom>
          </p:spPr>
        </p:pic>
        <p:sp>
          <p:nvSpPr>
            <p:cNvPr id="17" name="Rectangle 16">
              <a:extLst>
                <a:ext uri="{FF2B5EF4-FFF2-40B4-BE49-F238E27FC236}">
                  <a16:creationId xmlns:a16="http://schemas.microsoft.com/office/drawing/2014/main" id="{5FAF6242-D1D9-4F30-9C70-8DC91727797D}"/>
                </a:ext>
              </a:extLst>
            </p:cNvPr>
            <p:cNvSpPr/>
            <p:nvPr/>
          </p:nvSpPr>
          <p:spPr>
            <a:xfrm>
              <a:off x="3722536" y="3292771"/>
              <a:ext cx="6798650" cy="338554"/>
            </a:xfrm>
            <a:prstGeom prst="rect">
              <a:avLst/>
            </a:prstGeom>
          </p:spPr>
          <p:txBody>
            <a:bodyPr wrap="square">
              <a:spAutoFit/>
            </a:bodyPr>
            <a:lstStyle/>
            <a:p>
              <a:r>
                <a:rPr lang="en-US" sz="1600" dirty="0">
                  <a:solidFill>
                    <a:srgbClr val="000000"/>
                  </a:solidFill>
                  <a:latin typeface="Arial" pitchFamily="34"/>
                  <a:cs typeface="Arial" pitchFamily="34"/>
                  <a:hlinkClick r:id="rId10"/>
                </a:rPr>
                <a:t>https://github.com/singlearity-sports/singlearity-R</a:t>
              </a:r>
              <a:r>
                <a:rPr lang="en-US" sz="1600" dirty="0">
                  <a:solidFill>
                    <a:srgbClr val="000000"/>
                  </a:solidFill>
                  <a:latin typeface="Arial" pitchFamily="34"/>
                  <a:cs typeface="Arial" pitchFamily="34"/>
                </a:rPr>
                <a:t> </a:t>
              </a:r>
              <a:endParaRPr lang="en-US" dirty="0"/>
            </a:p>
          </p:txBody>
        </p:sp>
      </p:grpSp>
      <p:grpSp>
        <p:nvGrpSpPr>
          <p:cNvPr id="44" name="Group 43">
            <a:extLst>
              <a:ext uri="{FF2B5EF4-FFF2-40B4-BE49-F238E27FC236}">
                <a16:creationId xmlns:a16="http://schemas.microsoft.com/office/drawing/2014/main" id="{70977480-C5B2-4AB4-9B32-471979A13249}"/>
              </a:ext>
            </a:extLst>
          </p:cNvPr>
          <p:cNvGrpSpPr/>
          <p:nvPr/>
        </p:nvGrpSpPr>
        <p:grpSpPr>
          <a:xfrm>
            <a:off x="2843639" y="3446689"/>
            <a:ext cx="7866426" cy="360322"/>
            <a:chOff x="2609959" y="3599089"/>
            <a:chExt cx="7866426" cy="360322"/>
          </a:xfrm>
        </p:grpSpPr>
        <p:sp>
          <p:nvSpPr>
            <p:cNvPr id="39" name="Rectangle 38">
              <a:extLst>
                <a:ext uri="{FF2B5EF4-FFF2-40B4-BE49-F238E27FC236}">
                  <a16:creationId xmlns:a16="http://schemas.microsoft.com/office/drawing/2014/main" id="{0A703919-E767-4D0E-9FF6-C0E8EF987A5F}"/>
                </a:ext>
              </a:extLst>
            </p:cNvPr>
            <p:cNvSpPr/>
            <p:nvPr/>
          </p:nvSpPr>
          <p:spPr>
            <a:xfrm>
              <a:off x="3677735" y="3599089"/>
              <a:ext cx="6798650" cy="338554"/>
            </a:xfrm>
            <a:prstGeom prst="rect">
              <a:avLst/>
            </a:prstGeom>
          </p:spPr>
          <p:txBody>
            <a:bodyPr wrap="square">
              <a:spAutoFit/>
            </a:bodyPr>
            <a:lstStyle/>
            <a:p>
              <a:r>
                <a:rPr lang="en-US" sz="1600" dirty="0">
                  <a:solidFill>
                    <a:srgbClr val="000000"/>
                  </a:solidFill>
                  <a:latin typeface="Arial" pitchFamily="34"/>
                  <a:cs typeface="Arial" pitchFamily="34"/>
                </a:rPr>
                <a:t> </a:t>
              </a:r>
              <a:r>
                <a:rPr lang="en-US" sz="1600" dirty="0">
                  <a:solidFill>
                    <a:srgbClr val="000000"/>
                  </a:solidFill>
                  <a:latin typeface="Arial" pitchFamily="34"/>
                  <a:cs typeface="Arial" pitchFamily="34"/>
                  <a:hlinkClick r:id="rId11"/>
                </a:rPr>
                <a:t>https://github.com/singlearity-sports/singlearity-python</a:t>
              </a:r>
              <a:endParaRPr lang="en-US" dirty="0"/>
            </a:p>
          </p:txBody>
        </p:sp>
        <p:pic>
          <p:nvPicPr>
            <p:cNvPr id="41" name="Picture 40">
              <a:extLst>
                <a:ext uri="{FF2B5EF4-FFF2-40B4-BE49-F238E27FC236}">
                  <a16:creationId xmlns:a16="http://schemas.microsoft.com/office/drawing/2014/main" id="{CDF9A5FB-A974-453B-9F1B-C9BD785F927B}"/>
                </a:ext>
              </a:extLst>
            </p:cNvPr>
            <p:cNvPicPr>
              <a:picLocks noChangeAspect="1"/>
            </p:cNvPicPr>
            <p:nvPr/>
          </p:nvPicPr>
          <p:blipFill rotWithShape="1">
            <a:blip r:embed="rId12">
              <a:clrChange>
                <a:clrFrom>
                  <a:srgbClr val="FFFFFF"/>
                </a:clrFrom>
                <a:clrTo>
                  <a:srgbClr val="FFFFFF">
                    <a:alpha val="0"/>
                  </a:srgbClr>
                </a:clrTo>
              </a:clrChange>
            </a:blip>
            <a:srcRect t="22169" b="11458"/>
            <a:stretch/>
          </p:blipFill>
          <p:spPr>
            <a:xfrm>
              <a:off x="2609959" y="3608100"/>
              <a:ext cx="1083998" cy="351311"/>
            </a:xfrm>
            <a:prstGeom prst="rect">
              <a:avLst/>
            </a:prstGeom>
          </p:spPr>
        </p:pic>
      </p:grpSp>
      <p:sp>
        <p:nvSpPr>
          <p:cNvPr id="42" name="Rectangle 41">
            <a:extLst>
              <a:ext uri="{FF2B5EF4-FFF2-40B4-BE49-F238E27FC236}">
                <a16:creationId xmlns:a16="http://schemas.microsoft.com/office/drawing/2014/main" id="{8A0CC593-AA97-4260-AA70-750DAFD85529}"/>
              </a:ext>
            </a:extLst>
          </p:cNvPr>
          <p:cNvSpPr/>
          <p:nvPr/>
        </p:nvSpPr>
        <p:spPr>
          <a:xfrm>
            <a:off x="2843639" y="3852239"/>
            <a:ext cx="6655962" cy="523220"/>
          </a:xfrm>
          <a:prstGeom prst="rect">
            <a:avLst/>
          </a:prstGeom>
        </p:spPr>
        <p:txBody>
          <a:bodyPr wrap="square">
            <a:spAutoFit/>
          </a:bodyPr>
          <a:lstStyle/>
          <a:p>
            <a:r>
              <a:rPr lang="en-US" sz="1400" spc="130" dirty="0">
                <a:solidFill>
                  <a:srgbClr val="000000"/>
                </a:solidFill>
                <a:latin typeface="Arial" pitchFamily="34"/>
                <a:cs typeface="Arial" pitchFamily="34"/>
              </a:rPr>
              <a:t>Libraries to programmatically access Singlearity predictions. Includes examples and visualizations. (API Key required) </a:t>
            </a:r>
            <a:endParaRPr lang="en-US" sz="1400" dirty="0"/>
          </a:p>
        </p:txBody>
      </p:sp>
      <p:cxnSp>
        <p:nvCxnSpPr>
          <p:cNvPr id="46" name="Straight Connector 45">
            <a:extLst>
              <a:ext uri="{FF2B5EF4-FFF2-40B4-BE49-F238E27FC236}">
                <a16:creationId xmlns:a16="http://schemas.microsoft.com/office/drawing/2014/main" id="{40A83AD6-D432-4ABA-ABA8-ACE1E9C41EC3}"/>
              </a:ext>
            </a:extLst>
          </p:cNvPr>
          <p:cNvCxnSpPr/>
          <p:nvPr/>
        </p:nvCxnSpPr>
        <p:spPr>
          <a:xfrm>
            <a:off x="1901544" y="2321480"/>
            <a:ext cx="831972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3927FF-186F-41F1-AF47-26CF9D6D5836}"/>
              </a:ext>
            </a:extLst>
          </p:cNvPr>
          <p:cNvCxnSpPr/>
          <p:nvPr/>
        </p:nvCxnSpPr>
        <p:spPr>
          <a:xfrm>
            <a:off x="1971119" y="4585890"/>
            <a:ext cx="831972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53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dissolve">
                                      <p:cBhvr>
                                        <p:cTn id="16" dur="500"/>
                                        <p:tgtEl>
                                          <p:spTgt spid="4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dissolve">
                                      <p:cBhvr>
                                        <p:cTn id="19" dur="500"/>
                                        <p:tgtEl>
                                          <p:spTgt spid="42"/>
                                        </p:tgtEl>
                                      </p:cBhvr>
                                    </p:animEffect>
                                  </p:childTnLst>
                                </p:cTn>
                              </p:par>
                              <p:par>
                                <p:cTn id="20" presetID="9"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ssolv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par>
                                <p:cTn id="28" presetID="9"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dissolve">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0357685"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Previous Work</a:t>
            </a:r>
            <a:endParaRPr lang="en-US" sz="3600" dirty="0">
              <a:solidFill>
                <a:srgbClr val="F05F22"/>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B2F005DD-78D3-4B71-901B-AE94AA554FA4}"/>
              </a:ext>
            </a:extLst>
          </p:cNvPr>
          <p:cNvGraphicFramePr>
            <a:graphicFrameLocks noGrp="1"/>
          </p:cNvGraphicFramePr>
          <p:nvPr>
            <p:extLst>
              <p:ext uri="{D42A27DB-BD31-4B8C-83A1-F6EECF244321}">
                <p14:modId xmlns:p14="http://schemas.microsoft.com/office/powerpoint/2010/main" val="1911261085"/>
              </p:ext>
            </p:extLst>
          </p:nvPr>
        </p:nvGraphicFramePr>
        <p:xfrm>
          <a:off x="214313" y="3000159"/>
          <a:ext cx="5986462" cy="2321560"/>
        </p:xfrm>
        <a:graphic>
          <a:graphicData uri="http://schemas.openxmlformats.org/drawingml/2006/table">
            <a:tbl>
              <a:tblPr firstRow="1" bandRow="1">
                <a:tableStyleId>{5C22544A-7EE6-4342-B048-85BDC9FD1C3A}</a:tableStyleId>
              </a:tblPr>
              <a:tblGrid>
                <a:gridCol w="5986462">
                  <a:extLst>
                    <a:ext uri="{9D8B030D-6E8A-4147-A177-3AD203B41FA5}">
                      <a16:colId xmlns:a16="http://schemas.microsoft.com/office/drawing/2014/main" val="4037863487"/>
                    </a:ext>
                  </a:extLst>
                </a:gridCol>
              </a:tblGrid>
              <a:tr h="2317416">
                <a:tc>
                  <a:txBody>
                    <a:bodyPr/>
                    <a:lstStyle/>
                    <a:p>
                      <a:pPr marL="0" marR="0" lvl="0" indent="0" algn="l" defTabSz="914400" rtl="0" eaLnBrk="1" fontAlgn="auto" latinLnBrk="0" hangingPunct="1">
                        <a:lnSpc>
                          <a:spcPct val="100000"/>
                        </a:lnSpc>
                        <a:spcBef>
                          <a:spcPts val="0"/>
                        </a:spcBef>
                        <a:spcAft>
                          <a:spcPts val="0"/>
                        </a:spcAft>
                        <a:buClr>
                          <a:srgbClr val="F05F22"/>
                        </a:buClr>
                        <a:buSzTx/>
                        <a:buFont typeface="Wingdings" panose="05000000000000000000" pitchFamily="2" charset="2"/>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of log5</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400"/>
                        </a:spcBef>
                        <a:spcAft>
                          <a:spcPts val="200"/>
                        </a:spcAft>
                        <a:buClr>
                          <a:srgbClr val="F05F2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Created by Bill James to predict the head-to-head outcome of two teams</a:t>
                      </a:r>
                    </a:p>
                    <a:p>
                      <a:pPr marL="285750" marR="0" lvl="0" indent="-285750" algn="l" defTabSz="914400" rtl="0" eaLnBrk="1" fontAlgn="auto" latinLnBrk="0" hangingPunct="1">
                        <a:lnSpc>
                          <a:spcPct val="100000"/>
                        </a:lnSpc>
                        <a:spcBef>
                          <a:spcPts val="400"/>
                        </a:spcBef>
                        <a:spcAft>
                          <a:spcPts val="200"/>
                        </a:spcAft>
                        <a:buClr>
                          <a:srgbClr val="F05F2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Extended to predict hit vs. no-hit result of plate appearance</a:t>
                      </a:r>
                    </a:p>
                    <a:p>
                      <a:pPr marL="0" marR="0" lvl="0" indent="0" algn="l" defTabSz="914400" rtl="0" eaLnBrk="1" fontAlgn="auto" latinLnBrk="0" hangingPunct="1">
                        <a:lnSpc>
                          <a:spcPct val="100000"/>
                        </a:lnSpc>
                        <a:spcBef>
                          <a:spcPts val="400"/>
                        </a:spcBef>
                        <a:spcAft>
                          <a:spcPts val="200"/>
                        </a:spcAft>
                        <a:buClr>
                          <a:srgbClr val="F05F22"/>
                        </a:buClr>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400"/>
                        </a:spcBef>
                        <a:spcAft>
                          <a:spcPts val="200"/>
                        </a:spcAft>
                        <a:buClr>
                          <a:srgbClr val="F05F2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Generalized by Matt Haechrel to predict probabilities of 7 different outcomes (1B, 2B, 3B, HR, BB, HBP, out)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635230"/>
                  </a:ext>
                </a:extLst>
              </a:tr>
            </a:tbl>
          </a:graphicData>
        </a:graphic>
      </p:graphicFrame>
      <p:cxnSp>
        <p:nvCxnSpPr>
          <p:cNvPr id="42" name="Straight Connector 41">
            <a:extLst>
              <a:ext uri="{FF2B5EF4-FFF2-40B4-BE49-F238E27FC236}">
                <a16:creationId xmlns:a16="http://schemas.microsoft.com/office/drawing/2014/main" id="{D6460800-630A-4376-8D0A-F4E7FDF9CDA2}"/>
              </a:ext>
            </a:extLst>
          </p:cNvPr>
          <p:cNvCxnSpPr/>
          <p:nvPr/>
        </p:nvCxnSpPr>
        <p:spPr>
          <a:xfrm>
            <a:off x="511629" y="2658287"/>
            <a:ext cx="111770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3" name="Table 42">
            <a:extLst>
              <a:ext uri="{FF2B5EF4-FFF2-40B4-BE49-F238E27FC236}">
                <a16:creationId xmlns:a16="http://schemas.microsoft.com/office/drawing/2014/main" id="{E9436DA9-59D0-4540-B8BA-80D423996627}"/>
              </a:ext>
            </a:extLst>
          </p:cNvPr>
          <p:cNvGraphicFramePr>
            <a:graphicFrameLocks noGrp="1"/>
          </p:cNvGraphicFramePr>
          <p:nvPr>
            <p:extLst>
              <p:ext uri="{D42A27DB-BD31-4B8C-83A1-F6EECF244321}">
                <p14:modId xmlns:p14="http://schemas.microsoft.com/office/powerpoint/2010/main" val="769342711"/>
              </p:ext>
            </p:extLst>
          </p:nvPr>
        </p:nvGraphicFramePr>
        <p:xfrm>
          <a:off x="6144583" y="3019207"/>
          <a:ext cx="5677990" cy="2382520"/>
        </p:xfrm>
        <a:graphic>
          <a:graphicData uri="http://schemas.openxmlformats.org/drawingml/2006/table">
            <a:tbl>
              <a:tblPr firstRow="1" bandRow="1">
                <a:tableStyleId>{5C22544A-7EE6-4342-B048-85BDC9FD1C3A}</a:tableStyleId>
              </a:tblPr>
              <a:tblGrid>
                <a:gridCol w="5677990">
                  <a:extLst>
                    <a:ext uri="{9D8B030D-6E8A-4147-A177-3AD203B41FA5}">
                      <a16:colId xmlns:a16="http://schemas.microsoft.com/office/drawing/2014/main" val="4037863487"/>
                    </a:ext>
                  </a:extLst>
                </a:gridCol>
              </a:tblGrid>
              <a:tr h="2317416">
                <a:tc>
                  <a:txBody>
                    <a:bodyPr/>
                    <a:lstStyle/>
                    <a:p>
                      <a:pPr marL="0" marR="0" lvl="0" indent="0" algn="l" defTabSz="914400" rtl="0" eaLnBrk="1" fontAlgn="auto" latinLnBrk="0" hangingPunct="1">
                        <a:lnSpc>
                          <a:spcPct val="100000"/>
                        </a:lnSpc>
                        <a:spcBef>
                          <a:spcPts val="0"/>
                        </a:spcBef>
                        <a:spcAft>
                          <a:spcPts val="0"/>
                        </a:spcAft>
                        <a:buClr>
                          <a:srgbClr val="F05F22"/>
                        </a:buClr>
                        <a:buSzTx/>
                        <a:buFont typeface="Wingdings" panose="05000000000000000000" pitchFamily="2" charset="2"/>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Limitations of log5</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400"/>
                        </a:spcBef>
                        <a:spcAft>
                          <a:spcPts val="200"/>
                        </a:spcAft>
                        <a:buClr>
                          <a:srgbClr val="F05F22"/>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400"/>
                        </a:spcBef>
                        <a:spcAft>
                          <a:spcPts val="200"/>
                        </a:spcAft>
                        <a:buClr>
                          <a:srgbClr val="F05F2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 well only for matchups between “everyday” players (&gt;=502 PAs in last 365 days).</a:t>
                      </a:r>
                    </a:p>
                    <a:p>
                      <a:pPr marL="285750" marR="0" lvl="0" indent="-285750" algn="l" defTabSz="914400" rtl="0" eaLnBrk="1" fontAlgn="auto" latinLnBrk="0" hangingPunct="1">
                        <a:lnSpc>
                          <a:spcPct val="100000"/>
                        </a:lnSpc>
                        <a:spcBef>
                          <a:spcPts val="400"/>
                        </a:spcBef>
                        <a:spcAft>
                          <a:spcPts val="200"/>
                        </a:spcAft>
                        <a:buClr>
                          <a:srgbClr val="F05F2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Ignores platoon effects, ballpark factors, weather, game context, etc.</a:t>
                      </a:r>
                    </a:p>
                    <a:p>
                      <a:pPr marL="285750" marR="0" lvl="0" indent="-285750" algn="l" defTabSz="914400" rtl="0" eaLnBrk="1" fontAlgn="auto" latinLnBrk="0" hangingPunct="1">
                        <a:lnSpc>
                          <a:spcPct val="100000"/>
                        </a:lnSpc>
                        <a:spcBef>
                          <a:spcPts val="400"/>
                        </a:spcBef>
                        <a:spcAft>
                          <a:spcPts val="200"/>
                        </a:spcAft>
                        <a:buClr>
                          <a:srgbClr val="F05F2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Predictions are not precise. It can predict an out but doesn’t distinguish between K, DP, SF, for instance.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635230"/>
                  </a:ext>
                </a:extLst>
              </a:tr>
            </a:tbl>
          </a:graphicData>
        </a:graphic>
      </p:graphicFrame>
      <p:grpSp>
        <p:nvGrpSpPr>
          <p:cNvPr id="16" name="Group 15">
            <a:extLst>
              <a:ext uri="{FF2B5EF4-FFF2-40B4-BE49-F238E27FC236}">
                <a16:creationId xmlns:a16="http://schemas.microsoft.com/office/drawing/2014/main" id="{089A7375-8DF2-4528-9D41-EDAFF8281B1C}"/>
              </a:ext>
            </a:extLst>
          </p:cNvPr>
          <p:cNvGrpSpPr/>
          <p:nvPr/>
        </p:nvGrpSpPr>
        <p:grpSpPr>
          <a:xfrm>
            <a:off x="2613660" y="1285875"/>
            <a:ext cx="7172325" cy="1005622"/>
            <a:chOff x="2476500" y="1285875"/>
            <a:chExt cx="7172325" cy="1005622"/>
          </a:xfrm>
        </p:grpSpPr>
        <p:sp>
          <p:nvSpPr>
            <p:cNvPr id="9" name="Rectangle 8">
              <a:extLst>
                <a:ext uri="{FF2B5EF4-FFF2-40B4-BE49-F238E27FC236}">
                  <a16:creationId xmlns:a16="http://schemas.microsoft.com/office/drawing/2014/main" id="{C2F073F7-710B-40E4-BBC6-06275027E615}"/>
                </a:ext>
              </a:extLst>
            </p:cNvPr>
            <p:cNvSpPr/>
            <p:nvPr/>
          </p:nvSpPr>
          <p:spPr>
            <a:xfrm>
              <a:off x="2476500" y="1285875"/>
              <a:ext cx="7172325" cy="1005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A66547-93C6-4958-8424-312E3266C82D}"/>
                </a:ext>
              </a:extLst>
            </p:cNvPr>
            <p:cNvSpPr txBox="1"/>
            <p:nvPr/>
          </p:nvSpPr>
          <p:spPr>
            <a:xfrm>
              <a:off x="2630687" y="1417396"/>
              <a:ext cx="1655555" cy="707886"/>
            </a:xfrm>
            <a:prstGeom prst="rect">
              <a:avLst/>
            </a:prstGeom>
            <a:noFill/>
          </p:spPr>
          <p:txBody>
            <a:bodyPr wrap="square" rtlCol="0">
              <a:spAutoFit/>
            </a:bodyPr>
            <a:lstStyle/>
            <a:p>
              <a:pPr algn="ctr"/>
              <a:r>
                <a:rPr lang="en-US" sz="4000" dirty="0">
                  <a:solidFill>
                    <a:srgbClr val="F05F22"/>
                  </a:solidFill>
                  <a:latin typeface="Arial" panose="020B0604020202020204" pitchFamily="34" charset="0"/>
                  <a:cs typeface="Arial" panose="020B0604020202020204" pitchFamily="34" charset="0"/>
                </a:rPr>
                <a:t>log5</a:t>
              </a:r>
            </a:p>
          </p:txBody>
        </p:sp>
        <p:sp>
          <p:nvSpPr>
            <p:cNvPr id="8" name="TextBox 7">
              <a:extLst>
                <a:ext uri="{FF2B5EF4-FFF2-40B4-BE49-F238E27FC236}">
                  <a16:creationId xmlns:a16="http://schemas.microsoft.com/office/drawing/2014/main" id="{08CBA4D4-7498-46B1-8418-C8A43F1DD86A}"/>
                </a:ext>
              </a:extLst>
            </p:cNvPr>
            <p:cNvSpPr txBox="1"/>
            <p:nvPr/>
          </p:nvSpPr>
          <p:spPr>
            <a:xfrm>
              <a:off x="4540449" y="1444973"/>
              <a:ext cx="5108376"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Uses batter stats, pitcher stats and league average stats to predict a PA outcome</a:t>
              </a:r>
            </a:p>
          </p:txBody>
        </p:sp>
        <p:cxnSp>
          <p:nvCxnSpPr>
            <p:cNvPr id="13" name="Straight Connector 12">
              <a:extLst>
                <a:ext uri="{FF2B5EF4-FFF2-40B4-BE49-F238E27FC236}">
                  <a16:creationId xmlns:a16="http://schemas.microsoft.com/office/drawing/2014/main" id="{58129767-62B4-485B-8CCF-8705A2A54509}"/>
                </a:ext>
              </a:extLst>
            </p:cNvPr>
            <p:cNvCxnSpPr/>
            <p:nvPr/>
          </p:nvCxnSpPr>
          <p:spPr>
            <a:xfrm>
              <a:off x="4381500" y="1484850"/>
              <a:ext cx="0" cy="62813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F2290806-4392-4DBC-AB5B-736241055713}"/>
              </a:ext>
            </a:extLst>
          </p:cNvPr>
          <p:cNvPicPr>
            <a:picLocks noChangeAspect="1"/>
          </p:cNvPicPr>
          <p:nvPr/>
        </p:nvPicPr>
        <p:blipFill rotWithShape="1">
          <a:blip r:embed="rId4">
            <a:clrChange>
              <a:clrFrom>
                <a:srgbClr val="F8FAFB"/>
              </a:clrFrom>
              <a:clrTo>
                <a:srgbClr val="F8FAFB">
                  <a:alpha val="0"/>
                </a:srgbClr>
              </a:clrTo>
            </a:clrChange>
            <a:duotone>
              <a:schemeClr val="accent4">
                <a:shade val="45000"/>
                <a:satMod val="135000"/>
              </a:schemeClr>
              <a:prstClr val="white"/>
            </a:duotone>
          </a:blip>
          <a:srcRect l="26250" t="28000" r="57750" b="40595"/>
          <a:stretch/>
        </p:blipFill>
        <p:spPr>
          <a:xfrm>
            <a:off x="2632014" y="2796925"/>
            <a:ext cx="762152" cy="841486"/>
          </a:xfrm>
          <a:prstGeom prst="rect">
            <a:avLst/>
          </a:prstGeom>
        </p:spPr>
      </p:pic>
      <p:pic>
        <p:nvPicPr>
          <p:cNvPr id="20" name="Picture 19">
            <a:extLst>
              <a:ext uri="{FF2B5EF4-FFF2-40B4-BE49-F238E27FC236}">
                <a16:creationId xmlns:a16="http://schemas.microsoft.com/office/drawing/2014/main" id="{F6D4A776-88D0-483D-BE35-2A3105EFCC29}"/>
              </a:ext>
            </a:extLst>
          </p:cNvPr>
          <p:cNvPicPr>
            <a:picLocks noChangeAspect="1"/>
          </p:cNvPicPr>
          <p:nvPr/>
        </p:nvPicPr>
        <p:blipFill rotWithShape="1">
          <a:blip r:embed="rId5">
            <a:clrChange>
              <a:clrFrom>
                <a:srgbClr val="F8FAFB"/>
              </a:clrFrom>
              <a:clrTo>
                <a:srgbClr val="F8FAFB">
                  <a:alpha val="0"/>
                </a:srgbClr>
              </a:clrTo>
            </a:clrChange>
            <a:duotone>
              <a:schemeClr val="accent4">
                <a:shade val="45000"/>
                <a:satMod val="135000"/>
              </a:schemeClr>
              <a:prstClr val="white"/>
            </a:duotone>
          </a:blip>
          <a:srcRect l="26333" t="29630" r="58084" b="42815"/>
          <a:stretch/>
        </p:blipFill>
        <p:spPr>
          <a:xfrm>
            <a:off x="8634425" y="2822764"/>
            <a:ext cx="762152" cy="758077"/>
          </a:xfrm>
          <a:prstGeom prst="rect">
            <a:avLst/>
          </a:prstGeom>
        </p:spPr>
      </p:pic>
    </p:spTree>
    <p:extLst>
      <p:ext uri="{BB962C8B-B14F-4D97-AF65-F5344CB8AC3E}">
        <p14:creationId xmlns:p14="http://schemas.microsoft.com/office/powerpoint/2010/main" val="97829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dissolve">
                                      <p:cBhvr>
                                        <p:cTn id="15" dur="500"/>
                                        <p:tgtEl>
                                          <p:spTgt spid="43"/>
                                        </p:tgtEl>
                                      </p:cBhvr>
                                    </p:animEffect>
                                  </p:childTnLst>
                                </p:cTn>
                              </p:par>
                              <p:par>
                                <p:cTn id="16" presetID="9"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pic>
        <p:nvPicPr>
          <p:cNvPr id="17" name="Picture 2">
            <a:extLst>
              <a:ext uri="{FF2B5EF4-FFF2-40B4-BE49-F238E27FC236}">
                <a16:creationId xmlns:a16="http://schemas.microsoft.com/office/drawing/2014/main" id="{733D6CD6-56DE-49FD-B85D-AE315A3F9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226" y="467501"/>
            <a:ext cx="4840874" cy="102553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9E96BC5-588A-46A5-AF19-CF0CBCDC3C63}"/>
              </a:ext>
            </a:extLst>
          </p:cNvPr>
          <p:cNvSpPr/>
          <p:nvPr/>
        </p:nvSpPr>
        <p:spPr>
          <a:xfrm>
            <a:off x="2590801" y="2827451"/>
            <a:ext cx="8948420" cy="2080313"/>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ts val="8000"/>
              </a:lnSpc>
              <a:spcBef>
                <a:spcPts val="0"/>
              </a:spcBef>
              <a:spcAft>
                <a:spcPts val="0"/>
              </a:spcAft>
              <a:buNone/>
              <a:tabLst/>
              <a:defRPr sz="1800" b="0" i="0" u="none" strike="noStrike" kern="0" cap="none" spc="0" baseline="0">
                <a:solidFill>
                  <a:srgbClr val="000000"/>
                </a:solidFill>
                <a:uFillTx/>
              </a:defRPr>
            </a:pPr>
            <a:r>
              <a:rPr lang="en-US" sz="6600" b="0" i="0" u="none" strike="noStrike" kern="1200" cap="none" spc="0" baseline="0" dirty="0">
                <a:uFillTx/>
                <a:latin typeface="Arial" pitchFamily="34"/>
                <a:cs typeface="Arial" pitchFamily="34"/>
              </a:rPr>
              <a:t>Artificial Intelligence and Neural Networks</a:t>
            </a:r>
            <a:endParaRPr lang="en-US" sz="4400" b="0" i="0" u="none" strike="noStrike" kern="1200" cap="none" spc="0" baseline="0" dirty="0">
              <a:uFillTx/>
              <a:latin typeface="Arial" pitchFamily="34"/>
              <a:cs typeface="Arial" pitchFamily="34"/>
            </a:endParaRPr>
          </a:p>
        </p:txBody>
      </p:sp>
      <p:pic>
        <p:nvPicPr>
          <p:cNvPr id="7" name="Picture 6">
            <a:extLst>
              <a:ext uri="{FF2B5EF4-FFF2-40B4-BE49-F238E27FC236}">
                <a16:creationId xmlns:a16="http://schemas.microsoft.com/office/drawing/2014/main" id="{9EBA2E6F-F56F-4896-8C46-4D85AB39000E}"/>
              </a:ext>
            </a:extLst>
          </p:cNvPr>
          <p:cNvPicPr>
            <a:picLocks noChangeAspect="1"/>
          </p:cNvPicPr>
          <p:nvPr/>
        </p:nvPicPr>
        <p:blipFill rotWithShape="1">
          <a:blip r:embed="rId4">
            <a:clrChange>
              <a:clrFrom>
                <a:srgbClr val="F8FAFB"/>
              </a:clrFrom>
              <a:clrTo>
                <a:srgbClr val="F8FAFB">
                  <a:alpha val="0"/>
                </a:srgbClr>
              </a:clrTo>
            </a:clrChange>
          </a:blip>
          <a:srcRect l="25532" t="28060" r="57674" b="42753"/>
          <a:stretch/>
        </p:blipFill>
        <p:spPr>
          <a:xfrm>
            <a:off x="758283" y="2827451"/>
            <a:ext cx="1916179" cy="1873283"/>
          </a:xfrm>
          <a:prstGeom prst="rect">
            <a:avLst/>
          </a:prstGeom>
        </p:spPr>
      </p:pic>
    </p:spTree>
    <p:extLst>
      <p:ext uri="{BB962C8B-B14F-4D97-AF65-F5344CB8AC3E}">
        <p14:creationId xmlns:p14="http://schemas.microsoft.com/office/powerpoint/2010/main" val="127689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75C384-4139-48AD-9E84-3176DF5F6447}"/>
              </a:ext>
            </a:extLst>
          </p:cNvPr>
          <p:cNvPicPr>
            <a:picLocks noChangeAspect="1"/>
          </p:cNvPicPr>
          <p:nvPr/>
        </p:nvPicPr>
        <p:blipFill>
          <a:blip r:embed="rId3"/>
          <a:stretch>
            <a:fillRect/>
          </a:stretch>
        </p:blipFill>
        <p:spPr>
          <a:xfrm>
            <a:off x="-4" y="3249043"/>
            <a:ext cx="12192000" cy="2993136"/>
          </a:xfrm>
          <a:prstGeom prst="rect">
            <a:avLst/>
          </a:prstGeom>
        </p:spPr>
      </p:pic>
      <p:sp>
        <p:nvSpPr>
          <p:cNvPr id="2" name="Rectangle 1">
            <a:extLst>
              <a:ext uri="{FF2B5EF4-FFF2-40B4-BE49-F238E27FC236}">
                <a16:creationId xmlns:a16="http://schemas.microsoft.com/office/drawing/2014/main" id="{B8D3345E-4CFB-478D-94FC-361B07190EEC}"/>
              </a:ext>
            </a:extLst>
          </p:cNvPr>
          <p:cNvSpPr/>
          <p:nvPr/>
        </p:nvSpPr>
        <p:spPr>
          <a:xfrm>
            <a:off x="0" y="6242179"/>
            <a:ext cx="12191996" cy="615820"/>
          </a:xfrm>
          <a:prstGeom prst="rect">
            <a:avLst/>
          </a:pr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2">
            <a:extLst>
              <a:ext uri="{FF2B5EF4-FFF2-40B4-BE49-F238E27FC236}">
                <a16:creationId xmlns:a16="http://schemas.microsoft.com/office/drawing/2014/main" id="{941DFCBB-A18E-412F-A9D5-084B8FE5834E}"/>
              </a:ext>
            </a:extLst>
          </p:cNvPr>
          <p:cNvPicPr>
            <a:picLocks noChangeAspect="1"/>
          </p:cNvPicPr>
          <p:nvPr/>
        </p:nvPicPr>
        <p:blipFill>
          <a:blip r:embed="rId4"/>
          <a:srcRect/>
          <a:stretch>
            <a:fillRect/>
          </a:stretch>
        </p:blipFill>
        <p:spPr>
          <a:xfrm>
            <a:off x="422077" y="6371795"/>
            <a:ext cx="1559125" cy="330299"/>
          </a:xfrm>
          <a:prstGeom prst="rect">
            <a:avLst/>
          </a:prstGeom>
          <a:noFill/>
          <a:ln cap="flat">
            <a:noFill/>
          </a:ln>
        </p:spPr>
      </p:pic>
      <p:sp>
        <p:nvSpPr>
          <p:cNvPr id="5" name="TextBox 4">
            <a:extLst>
              <a:ext uri="{FF2B5EF4-FFF2-40B4-BE49-F238E27FC236}">
                <a16:creationId xmlns:a16="http://schemas.microsoft.com/office/drawing/2014/main" id="{674D011F-19BA-47C7-A9C5-F772D9464DE5}"/>
              </a:ext>
            </a:extLst>
          </p:cNvPr>
          <p:cNvSpPr txBox="1"/>
          <p:nvPr/>
        </p:nvSpPr>
        <p:spPr>
          <a:xfrm>
            <a:off x="3692722" y="6398449"/>
            <a:ext cx="3810003"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FFFFFF"/>
                </a:solidFill>
                <a:uFillTx/>
                <a:latin typeface="Arial" pitchFamily="34"/>
                <a:cs typeface="Arial" pitchFamily="34"/>
              </a:rPr>
              <a:t>2021 SABR Analytics Conference</a:t>
            </a:r>
          </a:p>
        </p:txBody>
      </p:sp>
      <p:sp>
        <p:nvSpPr>
          <p:cNvPr id="6" name="TextBox 5">
            <a:extLst>
              <a:ext uri="{FF2B5EF4-FFF2-40B4-BE49-F238E27FC236}">
                <a16:creationId xmlns:a16="http://schemas.microsoft.com/office/drawing/2014/main" id="{4EB5B38E-1407-4BD5-9F48-90113A424142}"/>
              </a:ext>
            </a:extLst>
          </p:cNvPr>
          <p:cNvSpPr txBox="1"/>
          <p:nvPr/>
        </p:nvSpPr>
        <p:spPr>
          <a:xfrm>
            <a:off x="422077" y="392734"/>
            <a:ext cx="10357683" cy="646334"/>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3600" dirty="0">
                <a:solidFill>
                  <a:srgbClr val="000000"/>
                </a:solidFill>
                <a:latin typeface="Arial" pitchFamily="34"/>
                <a:cs typeface="Arial" pitchFamily="34"/>
              </a:rPr>
              <a:t>Neural Networks</a:t>
            </a:r>
            <a:endParaRPr lang="en-US" sz="3600" b="0" i="0" u="none" strike="noStrike" kern="1200" cap="none" spc="0" baseline="0" dirty="0">
              <a:solidFill>
                <a:srgbClr val="000000"/>
              </a:solidFill>
              <a:uFillTx/>
              <a:latin typeface="Arial" pitchFamily="34"/>
              <a:cs typeface="Arial" pitchFamily="34"/>
            </a:endParaRPr>
          </a:p>
        </p:txBody>
      </p:sp>
      <p:graphicFrame>
        <p:nvGraphicFramePr>
          <p:cNvPr id="24" name="Table 23">
            <a:extLst>
              <a:ext uri="{FF2B5EF4-FFF2-40B4-BE49-F238E27FC236}">
                <a16:creationId xmlns:a16="http://schemas.microsoft.com/office/drawing/2014/main" id="{39151A33-A56A-42A8-8019-716EAE7046EC}"/>
              </a:ext>
            </a:extLst>
          </p:cNvPr>
          <p:cNvGraphicFramePr>
            <a:graphicFrameLocks noGrp="1"/>
          </p:cNvGraphicFramePr>
          <p:nvPr>
            <p:extLst>
              <p:ext uri="{D42A27DB-BD31-4B8C-83A1-F6EECF244321}">
                <p14:modId xmlns:p14="http://schemas.microsoft.com/office/powerpoint/2010/main" val="2169417577"/>
              </p:ext>
            </p:extLst>
          </p:nvPr>
        </p:nvGraphicFramePr>
        <p:xfrm>
          <a:off x="422077" y="1154818"/>
          <a:ext cx="11442822" cy="1843028"/>
        </p:xfrm>
        <a:graphic>
          <a:graphicData uri="http://schemas.openxmlformats.org/drawingml/2006/table">
            <a:tbl>
              <a:tblPr firstRow="1" bandRow="1">
                <a:tableStyleId>{5C22544A-7EE6-4342-B048-85BDC9FD1C3A}</a:tableStyleId>
              </a:tblPr>
              <a:tblGrid>
                <a:gridCol w="4287083">
                  <a:extLst>
                    <a:ext uri="{9D8B030D-6E8A-4147-A177-3AD203B41FA5}">
                      <a16:colId xmlns:a16="http://schemas.microsoft.com/office/drawing/2014/main" val="4037863487"/>
                    </a:ext>
                  </a:extLst>
                </a:gridCol>
                <a:gridCol w="7155739">
                  <a:extLst>
                    <a:ext uri="{9D8B030D-6E8A-4147-A177-3AD203B41FA5}">
                      <a16:colId xmlns:a16="http://schemas.microsoft.com/office/drawing/2014/main" val="3262093802"/>
                    </a:ext>
                  </a:extLst>
                </a:gridCol>
              </a:tblGrid>
              <a:tr h="1843028">
                <a:tc>
                  <a:txBody>
                    <a:bodyPr/>
                    <a:lstStyle/>
                    <a:p>
                      <a:pPr marL="0" marR="0" lvl="0" indent="0" algn="l" defTabSz="914400" rtl="0" eaLnBrk="1" fontAlgn="auto" latinLnBrk="0" hangingPunct="1">
                        <a:lnSpc>
                          <a:spcPct val="100000"/>
                        </a:lnSpc>
                        <a:spcBef>
                          <a:spcPts val="300"/>
                        </a:spcBef>
                        <a:spcAft>
                          <a:spcPts val="100"/>
                        </a:spcAft>
                        <a:buClr>
                          <a:srgbClr val="F05F22"/>
                        </a:buClr>
                        <a:buSzTx/>
                        <a:buFont typeface="Wingdings" panose="05000000000000000000" pitchFamily="2" charset="2"/>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Description</a:t>
                      </a:r>
                    </a:p>
                    <a:p>
                      <a:pPr marL="285750" marR="0" lvl="0" indent="-285750" algn="l" defTabSz="914400" rtl="0" eaLnBrk="1" fontAlgn="auto" latinLnBrk="0" hangingPunct="1">
                        <a:lnSpc>
                          <a:spcPct val="100000"/>
                        </a:lnSpc>
                        <a:spcBef>
                          <a:spcPts val="300"/>
                        </a:spcBef>
                        <a:spcAft>
                          <a:spcPts val="100"/>
                        </a:spcAft>
                        <a:buClr>
                          <a:srgbClr val="F05F22"/>
                        </a:buClr>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AI technique that mimics human brain</a:t>
                      </a:r>
                    </a:p>
                    <a:p>
                      <a:pPr marL="285750" marR="0" lvl="0" indent="-285750" algn="l" defTabSz="914400" rtl="0" eaLnBrk="1" fontAlgn="auto" latinLnBrk="0" hangingPunct="1">
                        <a:lnSpc>
                          <a:spcPct val="100000"/>
                        </a:lnSpc>
                        <a:spcBef>
                          <a:spcPts val="300"/>
                        </a:spcBef>
                        <a:spcAft>
                          <a:spcPts val="100"/>
                        </a:spcAft>
                        <a:buClr>
                          <a:srgbClr val="F05F22"/>
                        </a:buClr>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Identifies patterns and relationships using vast amounts of data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300"/>
                        </a:spcBef>
                        <a:spcAft>
                          <a:spcPts val="100"/>
                        </a:spcAft>
                        <a:buClr>
                          <a:srgbClr val="F05F22"/>
                        </a:buClr>
                        <a:buSzTx/>
                        <a:buFont typeface="Wingdings" panose="05000000000000000000" pitchFamily="2" charset="2"/>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Implementation</a:t>
                      </a:r>
                    </a:p>
                    <a:p>
                      <a:pPr marL="285750" marR="0" lvl="0" indent="-285750" algn="l" defTabSz="914400" rtl="0" eaLnBrk="1" fontAlgn="auto" latinLnBrk="0" hangingPunct="1">
                        <a:lnSpc>
                          <a:spcPct val="100000"/>
                        </a:lnSpc>
                        <a:spcBef>
                          <a:spcPts val="300"/>
                        </a:spcBef>
                        <a:spcAft>
                          <a:spcPts val="100"/>
                        </a:spcAft>
                        <a:buClr>
                          <a:srgbClr val="F05F2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Trained on data by giving it “correct” answers to input</a:t>
                      </a:r>
                    </a:p>
                    <a:p>
                      <a:pPr marL="285750" marR="0" lvl="0" indent="-285750" algn="l" defTabSz="914400" rtl="0" eaLnBrk="1" fontAlgn="auto" latinLnBrk="0" hangingPunct="1">
                        <a:lnSpc>
                          <a:spcPct val="100000"/>
                        </a:lnSpc>
                        <a:spcBef>
                          <a:spcPts val="300"/>
                        </a:spcBef>
                        <a:spcAft>
                          <a:spcPts val="100"/>
                        </a:spcAft>
                        <a:buClr>
                          <a:srgbClr val="F05F2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 means neural network determines weights of each edge</a:t>
                      </a:r>
                    </a:p>
                    <a:p>
                      <a:pPr marL="285750" marR="0" lvl="0" indent="-285750" algn="l" defTabSz="914400" rtl="0" eaLnBrk="1" fontAlgn="auto" latinLnBrk="0" hangingPunct="1">
                        <a:lnSpc>
                          <a:spcPct val="100000"/>
                        </a:lnSpc>
                        <a:spcBef>
                          <a:spcPts val="300"/>
                        </a:spcBef>
                        <a:spcAft>
                          <a:spcPts val="100"/>
                        </a:spcAft>
                        <a:buClr>
                          <a:srgbClr val="F05F22"/>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Accuracy is measured by asking neural network to predict results for previously unseen inputs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635230"/>
                  </a:ext>
                </a:extLst>
              </a:tr>
            </a:tbl>
          </a:graphicData>
        </a:graphic>
      </p:graphicFrame>
      <p:pic>
        <p:nvPicPr>
          <p:cNvPr id="22" name="Picture 7">
            <a:extLst>
              <a:ext uri="{FF2B5EF4-FFF2-40B4-BE49-F238E27FC236}">
                <a16:creationId xmlns:a16="http://schemas.microsoft.com/office/drawing/2014/main" id="{B330D7EA-8372-4F7B-86BB-4879944F8EC9}"/>
              </a:ext>
            </a:extLst>
          </p:cNvPr>
          <p:cNvPicPr>
            <a:picLocks noChangeAspect="1"/>
          </p:cNvPicPr>
          <p:nvPr/>
        </p:nvPicPr>
        <p:blipFill>
          <a:blip r:embed="rId5">
            <a:lum bright="70000" contrast="-70000"/>
          </a:blip>
          <a:stretch>
            <a:fillRect/>
          </a:stretch>
        </p:blipFill>
        <p:spPr>
          <a:xfrm>
            <a:off x="5262381" y="3417425"/>
            <a:ext cx="5362554" cy="2630628"/>
          </a:xfrm>
          <a:prstGeom prst="rect">
            <a:avLst/>
          </a:prstGeom>
          <a:noFill/>
          <a:ln cap="flat">
            <a:noFill/>
          </a:ln>
        </p:spPr>
      </p:pic>
      <p:sp>
        <p:nvSpPr>
          <p:cNvPr id="3" name="TextBox 2">
            <a:extLst>
              <a:ext uri="{FF2B5EF4-FFF2-40B4-BE49-F238E27FC236}">
                <a16:creationId xmlns:a16="http://schemas.microsoft.com/office/drawing/2014/main" id="{3C30F00E-2DB2-2343-8AE4-97741F4A22C9}"/>
              </a:ext>
            </a:extLst>
          </p:cNvPr>
          <p:cNvSpPr txBox="1"/>
          <p:nvPr/>
        </p:nvSpPr>
        <p:spPr>
          <a:xfrm>
            <a:off x="5319251" y="3261155"/>
            <a:ext cx="1179871" cy="338554"/>
          </a:xfrm>
          <a:prstGeom prst="rect">
            <a:avLst/>
          </a:prstGeom>
          <a:noFill/>
        </p:spPr>
        <p:txBody>
          <a:bodyPr wrap="square" rtlCol="0">
            <a:spAutoFit/>
          </a:bodyPr>
          <a:lstStyle/>
          <a:p>
            <a:r>
              <a:rPr lang="en-US" sz="1600" dirty="0">
                <a:solidFill>
                  <a:schemeClr val="bg1"/>
                </a:solidFill>
              </a:rPr>
              <a:t>Edges</a:t>
            </a:r>
          </a:p>
        </p:txBody>
      </p:sp>
      <p:cxnSp>
        <p:nvCxnSpPr>
          <p:cNvPr id="9" name="Straight Arrow Connector 8">
            <a:extLst>
              <a:ext uri="{FF2B5EF4-FFF2-40B4-BE49-F238E27FC236}">
                <a16:creationId xmlns:a16="http://schemas.microsoft.com/office/drawing/2014/main" id="{FA2A3236-2EBB-B945-A941-986DB89B559A}"/>
              </a:ext>
            </a:extLst>
          </p:cNvPr>
          <p:cNvCxnSpPr>
            <a:cxnSpLocks/>
          </p:cNvCxnSpPr>
          <p:nvPr/>
        </p:nvCxnSpPr>
        <p:spPr>
          <a:xfrm>
            <a:off x="5909187" y="3514718"/>
            <a:ext cx="462116" cy="51748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12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46E5CD99-6954-40C8-987B-819E4C8F8C01}"/>
              </a:ext>
            </a:extLst>
          </p:cNvPr>
          <p:cNvSpPr/>
          <p:nvPr/>
        </p:nvSpPr>
        <p:spPr>
          <a:xfrm>
            <a:off x="3505682" y="2313559"/>
            <a:ext cx="3921324" cy="5333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0357685"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Singlearity-PA</a:t>
            </a:r>
            <a:r>
              <a:rPr lang="en-US" sz="3600" dirty="0">
                <a:solidFill>
                  <a:srgbClr val="F05F22"/>
                </a:solidFill>
                <a:latin typeface="Arial" panose="020B0604020202020204" pitchFamily="34" charset="0"/>
                <a:cs typeface="Arial" panose="020B0604020202020204" pitchFamily="34" charset="0"/>
              </a:rPr>
              <a:t> Technique</a:t>
            </a:r>
          </a:p>
        </p:txBody>
      </p:sp>
      <p:graphicFrame>
        <p:nvGraphicFramePr>
          <p:cNvPr id="12" name="Table 11">
            <a:extLst>
              <a:ext uri="{FF2B5EF4-FFF2-40B4-BE49-F238E27FC236}">
                <a16:creationId xmlns:a16="http://schemas.microsoft.com/office/drawing/2014/main" id="{B2F005DD-78D3-4B71-901B-AE94AA554FA4}"/>
              </a:ext>
            </a:extLst>
          </p:cNvPr>
          <p:cNvGraphicFramePr>
            <a:graphicFrameLocks noGrp="1"/>
          </p:cNvGraphicFramePr>
          <p:nvPr>
            <p:extLst>
              <p:ext uri="{D42A27DB-BD31-4B8C-83A1-F6EECF244321}">
                <p14:modId xmlns:p14="http://schemas.microsoft.com/office/powerpoint/2010/main" val="1322787806"/>
              </p:ext>
            </p:extLst>
          </p:nvPr>
        </p:nvGraphicFramePr>
        <p:xfrm>
          <a:off x="971147" y="3813395"/>
          <a:ext cx="10707338" cy="1933608"/>
        </p:xfrm>
        <a:graphic>
          <a:graphicData uri="http://schemas.openxmlformats.org/drawingml/2006/table">
            <a:tbl>
              <a:tblPr firstRow="1" bandRow="1">
                <a:tableStyleId>{5C22544A-7EE6-4342-B048-85BDC9FD1C3A}</a:tableStyleId>
              </a:tblPr>
              <a:tblGrid>
                <a:gridCol w="10707338">
                  <a:extLst>
                    <a:ext uri="{9D8B030D-6E8A-4147-A177-3AD203B41FA5}">
                      <a16:colId xmlns:a16="http://schemas.microsoft.com/office/drawing/2014/main" val="4037863487"/>
                    </a:ext>
                  </a:extLst>
                </a:gridCol>
              </a:tblGrid>
              <a:tr h="1933608">
                <a:tc>
                  <a:txBody>
                    <a:bodyPr/>
                    <a:lstStyle/>
                    <a:p>
                      <a:pPr marL="0" marR="0" lvl="0" indent="0" algn="l" defTabSz="914400" rtl="0" eaLnBrk="1" fontAlgn="auto" latinLnBrk="0" hangingPunct="1">
                        <a:lnSpc>
                          <a:spcPct val="100000"/>
                        </a:lnSpc>
                        <a:spcBef>
                          <a:spcPts val="200"/>
                        </a:spcBef>
                        <a:spcAft>
                          <a:spcPts val="0"/>
                        </a:spcAft>
                        <a:buClr>
                          <a:srgbClr val="F05F22"/>
                        </a:buClr>
                        <a:buSzTx/>
                        <a:buFont typeface="Wingdings" panose="05000000000000000000" pitchFamily="2" charset="2"/>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a:t>
                      </a:r>
                    </a:p>
                    <a:p>
                      <a:pPr marL="285750" marR="0" lvl="0" indent="-285750" algn="l" defTabSz="914400" rtl="0" fontAlgn="auto" hangingPunct="1">
                        <a:lnSpc>
                          <a:spcPct val="100000"/>
                        </a:lnSpc>
                        <a:spcBef>
                          <a:spcPts val="200"/>
                        </a:spcBef>
                        <a:spcAft>
                          <a:spcPts val="0"/>
                        </a:spcAft>
                        <a:buClr>
                          <a:srgbClr val="F05F22"/>
                        </a:buClr>
                        <a:buSzPct val="100000"/>
                        <a:buFont typeface="Arial" panose="020B0604020202020204" pitchFamily="34" charset="0"/>
                        <a:buChar char="•"/>
                        <a:tabLst/>
                      </a:pPr>
                      <a:r>
                        <a:rPr lang="en-US" sz="1800" b="0" i="0" u="none" strike="noStrike" kern="1200" cap="none" spc="0" baseline="0" dirty="0">
                          <a:solidFill>
                            <a:srgbClr val="000000"/>
                          </a:solidFill>
                          <a:uFillTx/>
                          <a:latin typeface="Arial" pitchFamily="34"/>
                          <a:cs typeface="Arial" pitchFamily="34"/>
                        </a:rPr>
                        <a:t>Uses regular season Statcast data from 2011-2020</a:t>
                      </a:r>
                    </a:p>
                    <a:p>
                      <a:pPr marL="285750" marR="0" lvl="0" indent="-285750" algn="l" defTabSz="914400" rtl="0" fontAlgn="auto" hangingPunct="1">
                        <a:lnSpc>
                          <a:spcPct val="100000"/>
                        </a:lnSpc>
                        <a:spcBef>
                          <a:spcPts val="200"/>
                        </a:spcBef>
                        <a:spcAft>
                          <a:spcPts val="0"/>
                        </a:spcAft>
                        <a:buClr>
                          <a:srgbClr val="F05F22"/>
                        </a:buClr>
                        <a:buSzPct val="100000"/>
                        <a:buFont typeface="Arial" panose="020B0604020202020204" pitchFamily="34" charset="0"/>
                        <a:buChar char="•"/>
                        <a:tabLst/>
                      </a:pPr>
                      <a:r>
                        <a:rPr lang="en-US" sz="1800" b="0" i="0" u="none" strike="noStrike" kern="1200" cap="none" spc="0" baseline="0" dirty="0">
                          <a:solidFill>
                            <a:srgbClr val="000000"/>
                          </a:solidFill>
                          <a:uFillTx/>
                          <a:latin typeface="Arial" pitchFamily="34"/>
                          <a:cs typeface="Arial" pitchFamily="34"/>
                        </a:rPr>
                        <a:t>1.72M plate appearances</a:t>
                      </a:r>
                    </a:p>
                    <a:p>
                      <a:pPr marL="285750" marR="0" lvl="0" indent="-285750" algn="l" defTabSz="914400" rtl="0" fontAlgn="auto" hangingPunct="1">
                        <a:lnSpc>
                          <a:spcPct val="100000"/>
                        </a:lnSpc>
                        <a:spcBef>
                          <a:spcPts val="200"/>
                        </a:spcBef>
                        <a:spcAft>
                          <a:spcPts val="0"/>
                        </a:spcAft>
                        <a:buClr>
                          <a:srgbClr val="F05F22"/>
                        </a:buClr>
                        <a:buSzPct val="100000"/>
                        <a:buFont typeface="Arial" panose="020B0604020202020204" pitchFamily="34" charset="0"/>
                        <a:buChar char="•"/>
                        <a:tabLst/>
                      </a:pPr>
                      <a:r>
                        <a:rPr lang="en-US" sz="1800" b="0" i="0" u="none" strike="noStrike" kern="1200" cap="none" spc="0" baseline="0" dirty="0">
                          <a:solidFill>
                            <a:srgbClr val="000000"/>
                          </a:solidFill>
                          <a:uFillTx/>
                          <a:latin typeface="Arial" pitchFamily="34"/>
                          <a:cs typeface="Arial" pitchFamily="34"/>
                        </a:rPr>
                        <a:t>Split calendar days: 60% training data, 20% validation data, 20% test data</a:t>
                      </a:r>
                    </a:p>
                    <a:p>
                      <a:pPr marL="285750" marR="0" lvl="0" indent="-285750" algn="l" defTabSz="914400" rtl="0" fontAlgn="auto" hangingPunct="1">
                        <a:lnSpc>
                          <a:spcPct val="100000"/>
                        </a:lnSpc>
                        <a:spcBef>
                          <a:spcPts val="200"/>
                        </a:spcBef>
                        <a:spcAft>
                          <a:spcPts val="0"/>
                        </a:spcAft>
                        <a:buClr>
                          <a:srgbClr val="F05F22"/>
                        </a:buClr>
                        <a:buSzPct val="100000"/>
                        <a:buFont typeface="Arial" panose="020B0604020202020204" pitchFamily="34" charset="0"/>
                        <a:buChar char="•"/>
                        <a:tabLst/>
                      </a:pPr>
                      <a:r>
                        <a:rPr lang="en-US" sz="1800" b="0" i="0" u="none" strike="noStrike" kern="1200" cap="none" spc="0" baseline="0" dirty="0">
                          <a:solidFill>
                            <a:srgbClr val="000000"/>
                          </a:solidFill>
                          <a:uFillTx/>
                          <a:latin typeface="Arial" pitchFamily="34"/>
                          <a:cs typeface="Arial" pitchFamily="34"/>
                        </a:rPr>
                        <a:t>Aggregated stats (e.g. BA and wOBA) calculated based on probabilities of PA outcome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635230"/>
                  </a:ext>
                </a:extLst>
              </a:tr>
            </a:tbl>
          </a:graphicData>
        </a:graphic>
      </p:graphicFrame>
      <p:cxnSp>
        <p:nvCxnSpPr>
          <p:cNvPr id="23" name="Straight Connector 22">
            <a:extLst>
              <a:ext uri="{FF2B5EF4-FFF2-40B4-BE49-F238E27FC236}">
                <a16:creationId xmlns:a16="http://schemas.microsoft.com/office/drawing/2014/main" id="{504CCF8D-1953-40F8-93DB-315276842B20}"/>
              </a:ext>
            </a:extLst>
          </p:cNvPr>
          <p:cNvCxnSpPr>
            <a:cxnSpLocks/>
          </p:cNvCxnSpPr>
          <p:nvPr/>
        </p:nvCxnSpPr>
        <p:spPr>
          <a:xfrm>
            <a:off x="511629" y="3694607"/>
            <a:ext cx="112488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796AAEA-485D-48E6-8440-53E7D872EF83}"/>
              </a:ext>
            </a:extLst>
          </p:cNvPr>
          <p:cNvSpPr/>
          <p:nvPr/>
        </p:nvSpPr>
        <p:spPr>
          <a:xfrm>
            <a:off x="7502724" y="1569720"/>
            <a:ext cx="4384476" cy="1965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05F22"/>
                </a:solidFill>
                <a:latin typeface="Arial" panose="020B0604020202020204" pitchFamily="34" charset="0"/>
                <a:cs typeface="Arial" panose="020B0604020202020204" pitchFamily="34" charset="0"/>
              </a:rPr>
              <a:t>Probabilities for non-overlapping outcomes:</a:t>
            </a:r>
            <a:endParaRPr lang="en-US" sz="1600" b="1" dirty="0">
              <a:solidFill>
                <a:srgbClr val="F05F22"/>
              </a:solidFill>
              <a:latin typeface="Arial" panose="020B0604020202020204" pitchFamily="34" charset="0"/>
              <a:cs typeface="Arial" panose="020B0604020202020204" pitchFamily="34" charset="0"/>
            </a:endParaRPr>
          </a:p>
          <a:p>
            <a:pPr algn="ctr"/>
            <a:r>
              <a:rPr lang="en-US" sz="1400" dirty="0">
                <a:solidFill>
                  <a:schemeClr val="tx1"/>
                </a:solidFill>
                <a:latin typeface="Arial" panose="020B0604020202020204" pitchFamily="34" charset="0"/>
                <a:cs typeface="Arial" panose="020B0604020202020204" pitchFamily="34" charset="0"/>
              </a:rPr>
              <a:t>1B, 2B, 3B, HR, BB, IBB, HBP, E, K,</a:t>
            </a:r>
          </a:p>
          <a:p>
            <a:pPr algn="ctr"/>
            <a:r>
              <a:rPr lang="en-US" sz="1400" dirty="0">
                <a:solidFill>
                  <a:schemeClr val="tx1"/>
                </a:solidFill>
                <a:latin typeface="Arial" panose="020B0604020202020204" pitchFamily="34" charset="0"/>
                <a:cs typeface="Arial" panose="020B0604020202020204" pitchFamily="34" charset="0"/>
              </a:rPr>
              <a:t>catcher interference, sacrifice bunt, sacrifice fly, field out, force out, fielder’s choice out, fielder’s choice, ground into double play, double play, sacrifice fly double play, strikeout double play, triple play</a:t>
            </a:r>
          </a:p>
        </p:txBody>
      </p:sp>
      <p:pic>
        <p:nvPicPr>
          <p:cNvPr id="7" name="Picture 6">
            <a:extLst>
              <a:ext uri="{FF2B5EF4-FFF2-40B4-BE49-F238E27FC236}">
                <a16:creationId xmlns:a16="http://schemas.microsoft.com/office/drawing/2014/main" id="{4D6B1D88-C285-4082-A1A8-D64FAF1F7F5E}"/>
              </a:ext>
            </a:extLst>
          </p:cNvPr>
          <p:cNvPicPr>
            <a:picLocks noChangeAspect="1"/>
          </p:cNvPicPr>
          <p:nvPr/>
        </p:nvPicPr>
        <p:blipFill>
          <a:blip r:embed="rId4"/>
          <a:stretch>
            <a:fillRect/>
          </a:stretch>
        </p:blipFill>
        <p:spPr>
          <a:xfrm>
            <a:off x="511629" y="1929860"/>
            <a:ext cx="2918335" cy="1245178"/>
          </a:xfrm>
          <a:prstGeom prst="rect">
            <a:avLst/>
          </a:prstGeom>
        </p:spPr>
      </p:pic>
      <p:sp>
        <p:nvSpPr>
          <p:cNvPr id="24" name="TextBox 23">
            <a:extLst>
              <a:ext uri="{FF2B5EF4-FFF2-40B4-BE49-F238E27FC236}">
                <a16:creationId xmlns:a16="http://schemas.microsoft.com/office/drawing/2014/main" id="{F926672A-B390-4B60-8B60-F11BECB822E7}"/>
              </a:ext>
            </a:extLst>
          </p:cNvPr>
          <p:cNvSpPr txBox="1"/>
          <p:nvPr/>
        </p:nvSpPr>
        <p:spPr>
          <a:xfrm>
            <a:off x="939878" y="1300728"/>
            <a:ext cx="2061836"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87 Inputs</a:t>
            </a:r>
            <a:endParaRPr lang="en-US" sz="2000" b="1" dirty="0">
              <a:solidFill>
                <a:srgbClr val="F05F22"/>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A8031BC-4770-4ACB-B05C-C30DDEDDE1EC}"/>
              </a:ext>
            </a:extLst>
          </p:cNvPr>
          <p:cNvSpPr txBox="1"/>
          <p:nvPr/>
        </p:nvSpPr>
        <p:spPr>
          <a:xfrm>
            <a:off x="8508107" y="1140005"/>
            <a:ext cx="2061836"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21 Outputs</a:t>
            </a:r>
            <a:endParaRPr lang="en-US" sz="2000" b="1" dirty="0">
              <a:solidFill>
                <a:srgbClr val="F05F22"/>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71D864BF-71EC-4F51-8376-72A977A7DCD0}"/>
              </a:ext>
            </a:extLst>
          </p:cNvPr>
          <p:cNvGrpSpPr/>
          <p:nvPr/>
        </p:nvGrpSpPr>
        <p:grpSpPr>
          <a:xfrm>
            <a:off x="4011796" y="1702721"/>
            <a:ext cx="2805564" cy="1482483"/>
            <a:chOff x="4072756" y="1702721"/>
            <a:chExt cx="2805564" cy="1482483"/>
          </a:xfrm>
        </p:grpSpPr>
        <p:sp>
          <p:nvSpPr>
            <p:cNvPr id="14" name="Rectangle 13">
              <a:extLst>
                <a:ext uri="{FF2B5EF4-FFF2-40B4-BE49-F238E27FC236}">
                  <a16:creationId xmlns:a16="http://schemas.microsoft.com/office/drawing/2014/main" id="{382C167C-C7C0-4013-A88F-81124CFFDA05}"/>
                </a:ext>
              </a:extLst>
            </p:cNvPr>
            <p:cNvSpPr/>
            <p:nvPr/>
          </p:nvSpPr>
          <p:spPr>
            <a:xfrm>
              <a:off x="4318000" y="2313559"/>
              <a:ext cx="2255520" cy="533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7">
              <a:extLst>
                <a:ext uri="{FF2B5EF4-FFF2-40B4-BE49-F238E27FC236}">
                  <a16:creationId xmlns:a16="http://schemas.microsoft.com/office/drawing/2014/main" id="{08BF5491-B586-437E-B0C3-3EA76FB10DCD}"/>
                </a:ext>
              </a:extLst>
            </p:cNvPr>
            <p:cNvPicPr>
              <a:picLocks noChangeAspect="1"/>
            </p:cNvPicPr>
            <p:nvPr/>
          </p:nvPicPr>
          <p:blipFill>
            <a:blip r:embed="rId5"/>
            <a:stretch>
              <a:fillRect/>
            </a:stretch>
          </p:blipFill>
          <p:spPr>
            <a:xfrm>
              <a:off x="4072756" y="1702721"/>
              <a:ext cx="2805564" cy="1482483"/>
            </a:xfrm>
            <a:prstGeom prst="rect">
              <a:avLst/>
            </a:prstGeom>
            <a:noFill/>
            <a:ln cap="flat">
              <a:noFill/>
            </a:ln>
          </p:spPr>
        </p:pic>
      </p:grpSp>
    </p:spTree>
    <p:extLst>
      <p:ext uri="{BB962C8B-B14F-4D97-AF65-F5344CB8AC3E}">
        <p14:creationId xmlns:p14="http://schemas.microsoft.com/office/powerpoint/2010/main" val="273054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95C48-FF92-482A-9F5C-7C524B93540F}"/>
              </a:ext>
            </a:extLst>
          </p:cNvPr>
          <p:cNvSpPr/>
          <p:nvPr/>
        </p:nvSpPr>
        <p:spPr>
          <a:xfrm>
            <a:off x="0" y="6242181"/>
            <a:ext cx="12192000" cy="6158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C2255D-5C2C-4ED0-8BD9-C409141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75" y="6371799"/>
            <a:ext cx="1559125" cy="330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6999F-5790-4E5E-AD06-E5D088845B15}"/>
              </a:ext>
            </a:extLst>
          </p:cNvPr>
          <p:cNvSpPr txBox="1"/>
          <p:nvPr/>
        </p:nvSpPr>
        <p:spPr>
          <a:xfrm>
            <a:off x="3692725" y="6398448"/>
            <a:ext cx="3810000" cy="276999"/>
          </a:xfrm>
          <a:prstGeom prst="rect">
            <a:avLst/>
          </a:prstGeom>
          <a:noFill/>
        </p:spPr>
        <p:txBody>
          <a:bodyPr wrap="square" rtlCol="0">
            <a:spAutoFit/>
          </a:bodyPr>
          <a:lstStyle/>
          <a:p>
            <a:pPr algn="ctr"/>
            <a:r>
              <a:rPr lang="sv-SE" sz="1200" dirty="0">
                <a:solidFill>
                  <a:schemeClr val="bg1"/>
                </a:solidFill>
                <a:latin typeface="Arial" panose="020B0604020202020204" pitchFamily="34" charset="0"/>
                <a:cs typeface="Arial" panose="020B0604020202020204" pitchFamily="34" charset="0"/>
              </a:rPr>
              <a:t>2021 SABR Analytics Conference</a:t>
            </a:r>
          </a:p>
        </p:txBody>
      </p:sp>
      <p:sp>
        <p:nvSpPr>
          <p:cNvPr id="6" name="TextBox 5">
            <a:extLst>
              <a:ext uri="{FF2B5EF4-FFF2-40B4-BE49-F238E27FC236}">
                <a16:creationId xmlns:a16="http://schemas.microsoft.com/office/drawing/2014/main" id="{02F8E006-780C-406A-8AA4-D874DF98BFAF}"/>
              </a:ext>
            </a:extLst>
          </p:cNvPr>
          <p:cNvSpPr txBox="1"/>
          <p:nvPr/>
        </p:nvSpPr>
        <p:spPr>
          <a:xfrm>
            <a:off x="422075" y="392737"/>
            <a:ext cx="10357685" cy="646331"/>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US" sz="3600" dirty="0">
                <a:solidFill>
                  <a:srgbClr val="000000"/>
                </a:solidFill>
                <a:latin typeface="Arial" pitchFamily="34"/>
                <a:cs typeface="Arial" pitchFamily="34"/>
              </a:rPr>
              <a:t>Singlearity-PA Technique: </a:t>
            </a:r>
            <a:r>
              <a:rPr lang="en-US" sz="3600" dirty="0">
                <a:solidFill>
                  <a:srgbClr val="F05F22"/>
                </a:solidFill>
                <a:latin typeface="Arial" pitchFamily="34"/>
                <a:cs typeface="Arial" pitchFamily="34"/>
              </a:rPr>
              <a:t>Inputs</a:t>
            </a:r>
          </a:p>
        </p:txBody>
      </p:sp>
      <p:graphicFrame>
        <p:nvGraphicFramePr>
          <p:cNvPr id="13" name="Table 15">
            <a:extLst>
              <a:ext uri="{FF2B5EF4-FFF2-40B4-BE49-F238E27FC236}">
                <a16:creationId xmlns:a16="http://schemas.microsoft.com/office/drawing/2014/main" id="{D4393EF3-A704-45D2-83C4-66F91113FE3B}"/>
              </a:ext>
            </a:extLst>
          </p:cNvPr>
          <p:cNvGraphicFramePr>
            <a:graphicFrameLocks noGrp="1"/>
          </p:cNvGraphicFramePr>
          <p:nvPr>
            <p:extLst>
              <p:ext uri="{D42A27DB-BD31-4B8C-83A1-F6EECF244321}">
                <p14:modId xmlns:p14="http://schemas.microsoft.com/office/powerpoint/2010/main" val="4229721021"/>
              </p:ext>
            </p:extLst>
          </p:nvPr>
        </p:nvGraphicFramePr>
        <p:xfrm>
          <a:off x="522514" y="1195339"/>
          <a:ext cx="11000792" cy="4799007"/>
        </p:xfrm>
        <a:graphic>
          <a:graphicData uri="http://schemas.openxmlformats.org/drawingml/2006/table">
            <a:tbl>
              <a:tblPr firstRow="1" firstCol="1" bandRow="1">
                <a:tableStyleId>{F5AB1C69-6EDB-4FF4-983F-18BD219EF322}</a:tableStyleId>
              </a:tblPr>
              <a:tblGrid>
                <a:gridCol w="3341721">
                  <a:extLst>
                    <a:ext uri="{9D8B030D-6E8A-4147-A177-3AD203B41FA5}">
                      <a16:colId xmlns:a16="http://schemas.microsoft.com/office/drawing/2014/main" val="4156973468"/>
                    </a:ext>
                  </a:extLst>
                </a:gridCol>
                <a:gridCol w="2283718">
                  <a:extLst>
                    <a:ext uri="{9D8B030D-6E8A-4147-A177-3AD203B41FA5}">
                      <a16:colId xmlns:a16="http://schemas.microsoft.com/office/drawing/2014/main" val="962498000"/>
                    </a:ext>
                  </a:extLst>
                </a:gridCol>
                <a:gridCol w="5375353">
                  <a:extLst>
                    <a:ext uri="{9D8B030D-6E8A-4147-A177-3AD203B41FA5}">
                      <a16:colId xmlns:a16="http://schemas.microsoft.com/office/drawing/2014/main" val="659946689"/>
                    </a:ext>
                  </a:extLst>
                </a:gridCol>
              </a:tblGrid>
              <a:tr h="226071">
                <a:tc>
                  <a:txBody>
                    <a:bodyPr/>
                    <a:lstStyle/>
                    <a:p>
                      <a:pPr marL="0" marR="0" lvl="0" algn="ctr">
                        <a:spcBef>
                          <a:spcPts val="0"/>
                        </a:spcBef>
                        <a:spcAft>
                          <a:spcPts val="0"/>
                        </a:spcAft>
                      </a:pPr>
                      <a:r>
                        <a:rPr lang="en-US" sz="1400">
                          <a:latin typeface="Arial" pitchFamily="34"/>
                          <a:cs typeface="Arial" pitchFamily="34"/>
                        </a:rPr>
                        <a:t>Feature Group</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05F22"/>
                    </a:solidFill>
                  </a:tcPr>
                </a:tc>
                <a:tc>
                  <a:txBody>
                    <a:bodyPr/>
                    <a:lstStyle/>
                    <a:p>
                      <a:pPr marL="0" marR="0" lvl="0" algn="ctr">
                        <a:spcBef>
                          <a:spcPts val="0"/>
                        </a:spcBef>
                        <a:spcAft>
                          <a:spcPts val="0"/>
                        </a:spcAft>
                      </a:pPr>
                      <a:r>
                        <a:rPr lang="en-US" sz="1400">
                          <a:latin typeface="Arial" pitchFamily="34"/>
                          <a:cs typeface="Arial" pitchFamily="34"/>
                        </a:rPr>
                        <a:t># of Inputs</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tx1"/>
                    </a:solidFill>
                  </a:tcPr>
                </a:tc>
                <a:tc>
                  <a:txBody>
                    <a:bodyPr/>
                    <a:lstStyle/>
                    <a:p>
                      <a:pPr marL="0" marR="0" lvl="0" algn="ctr">
                        <a:spcBef>
                          <a:spcPts val="0"/>
                        </a:spcBef>
                        <a:spcAft>
                          <a:spcPts val="0"/>
                        </a:spcAft>
                      </a:pPr>
                      <a:r>
                        <a:rPr lang="en-US" sz="1400" dirty="0">
                          <a:latin typeface="Arial" panose="020B0604020202020204" pitchFamily="34" charset="0"/>
                          <a:cs typeface="Arial" panose="020B0604020202020204" pitchFamily="34" charset="0"/>
                        </a:rPr>
                        <a:t>Details</a:t>
                      </a:r>
                      <a:endParaRPr lang="en-US" sz="1600" dirty="0">
                        <a:latin typeface="Arial" panose="020B0604020202020204" pitchFamily="34" charset="0"/>
                        <a:ea typeface="Cambria" pitchFamily="18"/>
                        <a:cs typeface="Arial" panose="020B0604020202020204" pitchFamily="34" charset="0"/>
                      </a:endParaRPr>
                    </a:p>
                  </a:txBody>
                  <a:tcPr marL="45926" marR="45926"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2194494593"/>
                  </a:ext>
                </a:extLst>
              </a:tr>
              <a:tr h="239966">
                <a:tc>
                  <a:txBody>
                    <a:bodyPr/>
                    <a:lstStyle/>
                    <a:p>
                      <a:pPr marL="0" marR="0" lvl="0" algn="ctr">
                        <a:spcBef>
                          <a:spcPts val="0"/>
                        </a:spcBef>
                        <a:spcAft>
                          <a:spcPts val="0"/>
                        </a:spcAft>
                      </a:pPr>
                      <a:r>
                        <a:rPr lang="en-US" sz="1400">
                          <a:solidFill>
                            <a:srgbClr val="000000"/>
                          </a:solidFill>
                          <a:latin typeface="Arial" pitchFamily="34"/>
                          <a:cs typeface="Arial" pitchFamily="34"/>
                        </a:rPr>
                        <a:t>Batter Historical</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14</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lnSpc>
                          <a:spcPct val="107000"/>
                        </a:lnSpc>
                        <a:spcBef>
                          <a:spcPts val="0"/>
                        </a:spcBef>
                        <a:spcAft>
                          <a:spcPts val="0"/>
                        </a:spcAft>
                      </a:pPr>
                      <a:r>
                        <a:rPr lang="en-US" sz="1400" dirty="0">
                          <a:latin typeface="Arial" pitchFamily="34"/>
                          <a:cs typeface="Arial" pitchFamily="34"/>
                        </a:rPr>
                        <a:t>Batter last 365 days stats </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6372426"/>
                  </a:ext>
                </a:extLst>
              </a:tr>
              <a:tr h="231396">
                <a:tc>
                  <a:txBody>
                    <a:bodyPr/>
                    <a:lstStyle/>
                    <a:p>
                      <a:pPr marL="0" marR="0" lvl="0" algn="ctr">
                        <a:spcBef>
                          <a:spcPts val="0"/>
                        </a:spcBef>
                        <a:spcAft>
                          <a:spcPts val="0"/>
                        </a:spcAft>
                      </a:pPr>
                      <a:r>
                        <a:rPr lang="en-US" sz="1400">
                          <a:solidFill>
                            <a:srgbClr val="000000"/>
                          </a:solidFill>
                          <a:latin typeface="Arial" pitchFamily="34"/>
                          <a:cs typeface="Arial" pitchFamily="34"/>
                        </a:rPr>
                        <a:t>Pitcher Historical</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14</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lnSpc>
                          <a:spcPct val="107000"/>
                        </a:lnSpc>
                        <a:spcBef>
                          <a:spcPts val="0"/>
                        </a:spcBef>
                        <a:spcAft>
                          <a:spcPts val="0"/>
                        </a:spcAft>
                      </a:pPr>
                      <a:r>
                        <a:rPr lang="en-US" sz="1400" dirty="0">
                          <a:latin typeface="Arial" pitchFamily="34"/>
                          <a:cs typeface="Arial" pitchFamily="34"/>
                        </a:rPr>
                        <a:t>Pitcher last 365 days stats </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9849140"/>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Batter Recent</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9</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lnSpc>
                          <a:spcPct val="107000"/>
                        </a:lnSpc>
                        <a:spcBef>
                          <a:spcPts val="0"/>
                        </a:spcBef>
                        <a:spcAft>
                          <a:spcPts val="0"/>
                        </a:spcAft>
                      </a:pPr>
                      <a:r>
                        <a:rPr lang="en-US" sz="1400" dirty="0">
                          <a:latin typeface="Arial" pitchFamily="34"/>
                          <a:cs typeface="Arial" pitchFamily="34"/>
                        </a:rPr>
                        <a:t>Batter last 21 days stats</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52446465"/>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Pitcher Recent</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9</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lnSpc>
                          <a:spcPct val="107000"/>
                        </a:lnSpc>
                        <a:spcBef>
                          <a:spcPts val="0"/>
                        </a:spcBef>
                        <a:spcAft>
                          <a:spcPts val="0"/>
                        </a:spcAft>
                      </a:pPr>
                      <a:r>
                        <a:rPr lang="en-US" sz="1400" dirty="0">
                          <a:latin typeface="Arial" pitchFamily="34"/>
                          <a:cs typeface="Arial" pitchFamily="34"/>
                        </a:rPr>
                        <a:t>Pitcher last 21 days stats</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0166635"/>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Batter/Pitcher head-to-head</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8</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lnSpc>
                          <a:spcPct val="107000"/>
                        </a:lnSpc>
                        <a:spcBef>
                          <a:spcPts val="0"/>
                        </a:spcBef>
                        <a:spcAft>
                          <a:spcPts val="0"/>
                        </a:spcAft>
                      </a:pPr>
                      <a:r>
                        <a:rPr lang="en-US" sz="1400" dirty="0">
                          <a:latin typeface="Arial" pitchFamily="34"/>
                          <a:cs typeface="Arial" pitchFamily="34"/>
                        </a:rPr>
                        <a:t>Batter-pitcher 3-year head-to-head stats</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9555033"/>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Park Factor</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4</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lnSpc>
                          <a:spcPct val="107000"/>
                        </a:lnSpc>
                        <a:spcBef>
                          <a:spcPts val="0"/>
                        </a:spcBef>
                        <a:spcAft>
                          <a:spcPts val="0"/>
                        </a:spcAft>
                      </a:pPr>
                      <a:r>
                        <a:rPr lang="en-US" sz="1400">
                          <a:latin typeface="Arial" pitchFamily="34"/>
                          <a:cs typeface="Arial" pitchFamily="34"/>
                        </a:rPr>
                        <a:t>Offensive stats for games at this venue</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6322423"/>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Base Out State</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4</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lnSpc>
                          <a:spcPct val="107000"/>
                        </a:lnSpc>
                        <a:spcBef>
                          <a:spcPts val="0"/>
                        </a:spcBef>
                        <a:spcAft>
                          <a:spcPts val="0"/>
                        </a:spcAft>
                      </a:pPr>
                      <a:r>
                        <a:rPr lang="en-US" sz="1400" dirty="0">
                          <a:latin typeface="Arial" pitchFamily="34"/>
                          <a:cs typeface="Arial" pitchFamily="34"/>
                        </a:rPr>
                        <a:t>Outs and occupied bases</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7611093"/>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Batter Position in Field</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10</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spcBef>
                          <a:spcPts val="0"/>
                        </a:spcBef>
                        <a:spcAft>
                          <a:spcPts val="0"/>
                        </a:spcAft>
                      </a:pPr>
                      <a:r>
                        <a:rPr lang="en-US" sz="1400" dirty="0">
                          <a:latin typeface="Arial" pitchFamily="34"/>
                          <a:cs typeface="Arial" pitchFamily="34"/>
                        </a:rPr>
                        <a:t>One-hot </a:t>
                      </a:r>
                      <a:r>
                        <a:rPr lang="en-US" sz="1400">
                          <a:latin typeface="Arial" pitchFamily="34"/>
                          <a:cs typeface="Arial" pitchFamily="34"/>
                        </a:rPr>
                        <a:t>encode valued </a:t>
                      </a:r>
                      <a:r>
                        <a:rPr lang="en-US" sz="1400" dirty="0">
                          <a:latin typeface="Arial" pitchFamily="34"/>
                          <a:cs typeface="Arial" pitchFamily="34"/>
                        </a:rPr>
                        <a:t>of batter’s position(P,1B,…,</a:t>
                      </a:r>
                      <a:r>
                        <a:rPr lang="en-US" sz="1400">
                          <a:latin typeface="Arial" pitchFamily="34"/>
                          <a:cs typeface="Arial" pitchFamily="34"/>
                        </a:rPr>
                        <a:t>DH)</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9626882"/>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Platoon Statistics</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5</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spcBef>
                          <a:spcPts val="0"/>
                        </a:spcBef>
                        <a:spcAft>
                          <a:spcPts val="0"/>
                        </a:spcAft>
                      </a:pPr>
                      <a:r>
                        <a:rPr lang="en-US" sz="1400">
                          <a:latin typeface="Arial" pitchFamily="34"/>
                          <a:cs typeface="Arial" pitchFamily="34"/>
                        </a:rPr>
                        <a:t>Batter’s and pitcher’s 3-year platoon statistics</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7482214"/>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Exit Velocity</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2</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lnSpc>
                          <a:spcPct val="107000"/>
                        </a:lnSpc>
                        <a:spcBef>
                          <a:spcPts val="0"/>
                        </a:spcBef>
                        <a:spcAft>
                          <a:spcPts val="0"/>
                        </a:spcAft>
                      </a:pPr>
                      <a:r>
                        <a:rPr lang="en-US" sz="1400" dirty="0">
                          <a:latin typeface="Arial" pitchFamily="34"/>
                          <a:cs typeface="Arial" pitchFamily="34"/>
                        </a:rPr>
                        <a:t>Batter’s 3-year max and average exit velocity</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9358841"/>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Inning</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1</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spcBef>
                          <a:spcPts val="0"/>
                        </a:spcBef>
                        <a:spcAft>
                          <a:spcPts val="0"/>
                        </a:spcAft>
                      </a:pPr>
                      <a:r>
                        <a:rPr lang="en-US" sz="1400" dirty="0">
                          <a:latin typeface="Arial" pitchFamily="34"/>
                          <a:cs typeface="Arial" pitchFamily="34"/>
                        </a:rPr>
                        <a:t>Inning</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9613388"/>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Home or Away</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1</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lnSpc>
                          <a:spcPct val="107000"/>
                        </a:lnSpc>
                        <a:spcBef>
                          <a:spcPts val="0"/>
                        </a:spcBef>
                        <a:spcAft>
                          <a:spcPts val="0"/>
                        </a:spcAft>
                      </a:pPr>
                      <a:r>
                        <a:rPr lang="en-US" sz="1400" dirty="0">
                          <a:latin typeface="Arial" pitchFamily="34"/>
                          <a:cs typeface="Arial" pitchFamily="34"/>
                        </a:rPr>
                        <a:t>Home or Away</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8363476"/>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Net Score</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1</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spcBef>
                          <a:spcPts val="0"/>
                        </a:spcBef>
                        <a:spcAft>
                          <a:spcPts val="0"/>
                        </a:spcAft>
                      </a:pPr>
                      <a:r>
                        <a:rPr lang="en-US" sz="1400" dirty="0">
                          <a:latin typeface="Arial" pitchFamily="34"/>
                          <a:cs typeface="Arial" pitchFamily="34"/>
                        </a:rPr>
                        <a:t>Batting score – Fielding score</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0225432"/>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Pitch Count</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1</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spcBef>
                          <a:spcPts val="0"/>
                        </a:spcBef>
                        <a:spcAft>
                          <a:spcPts val="0"/>
                        </a:spcAft>
                      </a:pPr>
                      <a:r>
                        <a:rPr lang="en-US" sz="1400" dirty="0">
                          <a:latin typeface="Arial" pitchFamily="34"/>
                          <a:cs typeface="Arial" pitchFamily="34"/>
                        </a:rPr>
                        <a:t>Pitcher’s pitch count at the start of the PA</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2517118"/>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Weather</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1</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spcBef>
                          <a:spcPts val="0"/>
                        </a:spcBef>
                        <a:spcAft>
                          <a:spcPts val="0"/>
                        </a:spcAft>
                      </a:pPr>
                      <a:r>
                        <a:rPr lang="en-US" sz="1400" dirty="0">
                          <a:latin typeface="Arial" pitchFamily="34"/>
                          <a:cs typeface="Arial" pitchFamily="34"/>
                        </a:rPr>
                        <a:t>Game time temperature at the start of the game</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0503721"/>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Batter GB/FB Ratio</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1</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spcBef>
                          <a:spcPts val="0"/>
                        </a:spcBef>
                        <a:spcAft>
                          <a:spcPts val="0"/>
                        </a:spcAft>
                      </a:pPr>
                      <a:r>
                        <a:rPr lang="en-US" sz="1400" dirty="0">
                          <a:latin typeface="Arial" pitchFamily="34"/>
                          <a:cs typeface="Arial" pitchFamily="34"/>
                        </a:rPr>
                        <a:t>Batter’s 3-year ratio of ground balls to fly balls</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8254645"/>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Pitcher GB/FB Ratio</a:t>
                      </a:r>
                      <a:endParaRPr lang="en-US" sz="1600">
                        <a:solidFill>
                          <a:srgbClr val="000000"/>
                        </a:solidFill>
                        <a:latin typeface="Arial" pitchFamily="34"/>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1</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spcBef>
                          <a:spcPts val="0"/>
                        </a:spcBef>
                        <a:spcAft>
                          <a:spcPts val="0"/>
                        </a:spcAft>
                      </a:pPr>
                      <a:r>
                        <a:rPr lang="en-US" sz="1400" dirty="0">
                          <a:latin typeface="Arial" pitchFamily="34"/>
                          <a:cs typeface="Arial" pitchFamily="34"/>
                        </a:rPr>
                        <a:t>Pitcher’s 3-year ratio of ground balls to fly balls</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97799251"/>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Game Year</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a:latin typeface="Arial" pitchFamily="34"/>
                          <a:cs typeface="Arial" pitchFamily="34"/>
                        </a:rPr>
                        <a:t>1</a:t>
                      </a:r>
                      <a:endParaRPr lang="en-US" sz="160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spcBef>
                          <a:spcPts val="0"/>
                        </a:spcBef>
                        <a:spcAft>
                          <a:spcPts val="0"/>
                        </a:spcAft>
                      </a:pPr>
                      <a:r>
                        <a:rPr lang="en-US" sz="1400" dirty="0">
                          <a:latin typeface="Arial" pitchFamily="34"/>
                          <a:cs typeface="Arial" pitchFamily="34"/>
                        </a:rPr>
                        <a:t>Game year</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5046346"/>
                  </a:ext>
                </a:extLst>
              </a:tr>
              <a:tr h="226071">
                <a:tc>
                  <a:txBody>
                    <a:bodyPr/>
                    <a:lstStyle/>
                    <a:p>
                      <a:pPr marL="0" marR="0" lvl="0" algn="ctr">
                        <a:spcBef>
                          <a:spcPts val="0"/>
                        </a:spcBef>
                        <a:spcAft>
                          <a:spcPts val="0"/>
                        </a:spcAft>
                      </a:pPr>
                      <a:r>
                        <a:rPr lang="en-US" sz="1400">
                          <a:solidFill>
                            <a:srgbClr val="000000"/>
                          </a:solidFill>
                          <a:latin typeface="Arial" pitchFamily="34"/>
                          <a:cs typeface="Arial" pitchFamily="34"/>
                        </a:rPr>
                        <a:t>Game Day</a:t>
                      </a:r>
                      <a:endParaRPr lang="en-US" sz="1600">
                        <a:solidFill>
                          <a:srgbClr val="000000"/>
                        </a:solidFill>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algn="ctr">
                        <a:spcBef>
                          <a:spcPts val="0"/>
                        </a:spcBef>
                        <a:spcAft>
                          <a:spcPts val="0"/>
                        </a:spcAft>
                      </a:pPr>
                      <a:r>
                        <a:rPr lang="en-US" sz="1400" dirty="0">
                          <a:latin typeface="Arial" pitchFamily="34"/>
                          <a:cs typeface="Arial" pitchFamily="34"/>
                        </a:rPr>
                        <a:t>1</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spcBef>
                          <a:spcPts val="0"/>
                        </a:spcBef>
                        <a:spcAft>
                          <a:spcPts val="0"/>
                        </a:spcAft>
                      </a:pPr>
                      <a:r>
                        <a:rPr lang="en-US" sz="1400" dirty="0">
                          <a:latin typeface="Arial" pitchFamily="34"/>
                          <a:cs typeface="Arial" pitchFamily="34"/>
                        </a:rPr>
                        <a:t>Day of the season</a:t>
                      </a:r>
                      <a:endParaRPr lang="en-US" sz="1600" dirty="0">
                        <a:latin typeface="Arial" pitchFamily="34"/>
                        <a:ea typeface="Cambria" pitchFamily="18"/>
                        <a:cs typeface="Arial" pitchFamily="34"/>
                      </a:endParaRPr>
                    </a:p>
                  </a:txBody>
                  <a:tcPr marL="45930" marR="4593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4818134"/>
                  </a:ext>
                </a:extLst>
              </a:tr>
              <a:tr h="258367">
                <a:tc>
                  <a:txBody>
                    <a:bodyPr/>
                    <a:lstStyle/>
                    <a:p>
                      <a:pPr marL="0" marR="0" lvl="0" algn="ctr">
                        <a:spcBef>
                          <a:spcPts val="0"/>
                        </a:spcBef>
                        <a:spcAft>
                          <a:spcPts val="0"/>
                        </a:spcAft>
                      </a:pPr>
                      <a:r>
                        <a:rPr lang="en-US" sz="1600" dirty="0">
                          <a:solidFill>
                            <a:schemeClr val="bg1"/>
                          </a:solidFill>
                          <a:latin typeface="Arial" panose="020B0604020202020204" pitchFamily="34" charset="0"/>
                          <a:ea typeface="Cambria" pitchFamily="18"/>
                          <a:cs typeface="Arial" panose="020B0604020202020204" pitchFamily="34" charset="0"/>
                        </a:rPr>
                        <a:t>Total</a:t>
                      </a:r>
                    </a:p>
                  </a:txBody>
                  <a:tcPr marL="45926" marR="45926"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tx1"/>
                    </a:solidFill>
                  </a:tcPr>
                </a:tc>
                <a:tc>
                  <a:txBody>
                    <a:bodyPr/>
                    <a:lstStyle/>
                    <a:p>
                      <a:pPr marL="0" marR="0" lvl="0" algn="ctr">
                        <a:spcBef>
                          <a:spcPts val="0"/>
                        </a:spcBef>
                        <a:spcAft>
                          <a:spcPts val="0"/>
                        </a:spcAft>
                      </a:pPr>
                      <a:r>
                        <a:rPr lang="en-US" sz="1600" b="1" dirty="0">
                          <a:latin typeface="Arial" panose="020B0604020202020204" pitchFamily="34" charset="0"/>
                          <a:ea typeface="Cambria" pitchFamily="18"/>
                          <a:cs typeface="Arial" panose="020B0604020202020204" pitchFamily="34" charset="0"/>
                        </a:rPr>
                        <a:t>87</a:t>
                      </a:r>
                    </a:p>
                  </a:txBody>
                  <a:tcPr marL="45926" marR="45926"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algn="ctr">
                        <a:spcBef>
                          <a:spcPts val="0"/>
                        </a:spcBef>
                        <a:spcAft>
                          <a:spcPts val="0"/>
                        </a:spcAft>
                      </a:pPr>
                      <a:endParaRPr lang="en-US" sz="1600" dirty="0">
                        <a:latin typeface="Arial" panose="020B0604020202020204" pitchFamily="34" charset="0"/>
                        <a:ea typeface="Cambria" pitchFamily="18"/>
                        <a:cs typeface="Arial" panose="020B0604020202020204" pitchFamily="34" charset="0"/>
                      </a:endParaRPr>
                    </a:p>
                  </a:txBody>
                  <a:tcPr marL="45926" marR="45926" marT="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571712438"/>
                  </a:ext>
                </a:extLst>
              </a:tr>
            </a:tbl>
          </a:graphicData>
        </a:graphic>
      </p:graphicFrame>
    </p:spTree>
    <p:extLst>
      <p:ext uri="{BB962C8B-B14F-4D97-AF65-F5344CB8AC3E}">
        <p14:creationId xmlns:p14="http://schemas.microsoft.com/office/powerpoint/2010/main" val="1352269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5180A5C88E224296134CF6642B2183" ma:contentTypeVersion="13" ma:contentTypeDescription="Create a new document." ma:contentTypeScope="" ma:versionID="b0deed817d31ded9541b74dd8578cc7b">
  <xsd:schema xmlns:xsd="http://www.w3.org/2001/XMLSchema" xmlns:xs="http://www.w3.org/2001/XMLSchema" xmlns:p="http://schemas.microsoft.com/office/2006/metadata/properties" xmlns:ns3="ce6e1cef-570e-496b-9cff-f57970df6973" xmlns:ns4="8bffc44f-9529-45e5-9bcf-edde42ee453e" targetNamespace="http://schemas.microsoft.com/office/2006/metadata/properties" ma:root="true" ma:fieldsID="f1f7a45dc02e39d9c2ae14860385189f" ns3:_="" ns4:_="">
    <xsd:import namespace="ce6e1cef-570e-496b-9cff-f57970df6973"/>
    <xsd:import namespace="8bffc44f-9529-45e5-9bcf-edde42ee453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6e1cef-570e-496b-9cff-f57970df69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ffc44f-9529-45e5-9bcf-edde42ee45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361C1C-BCB5-496F-9CB4-3730C0F5AEE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F03FE8-B55B-4B9B-A0D0-B084351FA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6e1cef-570e-496b-9cff-f57970df6973"/>
    <ds:schemaRef ds:uri="8bffc44f-9529-45e5-9bcf-edde42ee4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025621-4D24-4144-A0F1-5ADBB6F757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9977</TotalTime>
  <Words>3575</Words>
  <Application>Microsoft Macintosh PowerPoint</Application>
  <PresentationFormat>Widescreen</PresentationFormat>
  <Paragraphs>800</Paragraphs>
  <Slides>41</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Frankie (GfK)</dc:creator>
  <cp:lastModifiedBy>Joshua Silver</cp:lastModifiedBy>
  <cp:revision>84</cp:revision>
  <dcterms:created xsi:type="dcterms:W3CDTF">2021-02-19T06:37:23Z</dcterms:created>
  <dcterms:modified xsi:type="dcterms:W3CDTF">2021-03-14T23:43:22Z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0x010100165180A5C88E224296134CF6642B2183</vt:lpwstr>
  </property>
</Properties>
</file>